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06" r:id="rId2"/>
    <p:sldId id="307" r:id="rId3"/>
    <p:sldId id="309" r:id="rId4"/>
    <p:sldId id="310" r:id="rId5"/>
    <p:sldId id="312" r:id="rId6"/>
    <p:sldId id="311" r:id="rId7"/>
    <p:sldId id="313" r:id="rId8"/>
    <p:sldId id="314" r:id="rId9"/>
    <p:sldId id="315" r:id="rId10"/>
    <p:sldId id="316" r:id="rId11"/>
    <p:sldId id="317" r:id="rId12"/>
    <p:sldId id="320" r:id="rId13"/>
    <p:sldId id="318" r:id="rId14"/>
    <p:sldId id="319" r:id="rId15"/>
    <p:sldId id="323" r:id="rId16"/>
    <p:sldId id="321" r:id="rId17"/>
    <p:sldId id="322" r:id="rId18"/>
    <p:sldId id="324" r:id="rId19"/>
    <p:sldId id="325" r:id="rId20"/>
    <p:sldId id="326" r:id="rId21"/>
    <p:sldId id="327" r:id="rId22"/>
    <p:sldId id="328" r:id="rId23"/>
    <p:sldId id="329" r:id="rId24"/>
    <p:sldId id="331" r:id="rId25"/>
    <p:sldId id="330" r:id="rId26"/>
    <p:sldId id="332" r:id="rId27"/>
    <p:sldId id="333" r:id="rId28"/>
    <p:sldId id="334" r:id="rId29"/>
    <p:sldId id="335" r:id="rId30"/>
    <p:sldId id="343" r:id="rId31"/>
    <p:sldId id="344" r:id="rId32"/>
    <p:sldId id="345" r:id="rId33"/>
    <p:sldId id="346" r:id="rId34"/>
    <p:sldId id="347" r:id="rId35"/>
    <p:sldId id="336" r:id="rId36"/>
    <p:sldId id="337" r:id="rId37"/>
    <p:sldId id="348" r:id="rId38"/>
    <p:sldId id="338" r:id="rId39"/>
    <p:sldId id="339" r:id="rId40"/>
    <p:sldId id="349" r:id="rId41"/>
    <p:sldId id="340" r:id="rId42"/>
    <p:sldId id="341" r:id="rId43"/>
    <p:sldId id="342" r:id="rId44"/>
    <p:sldId id="308" r:id="rId45"/>
  </p:sldIdLst>
  <p:sldSz cx="9144000" cy="6858000" type="screen4x3"/>
  <p:notesSz cx="7099300" cy="10234613"/>
  <p:defaultTextStyle>
    <a:defPPr>
      <a:defRPr lang="nb-NO"/>
    </a:defPPr>
    <a:lvl1pPr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E4A48"/>
    <a:srgbClr val="00BBFE"/>
    <a:srgbClr val="FF9900"/>
    <a:srgbClr val="DED5C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5" autoAdjust="0"/>
    <p:restoredTop sz="87413" autoAdjust="0"/>
  </p:normalViewPr>
  <p:slideViewPr>
    <p:cSldViewPr>
      <p:cViewPr>
        <p:scale>
          <a:sx n="100" d="100"/>
          <a:sy n="100" d="100"/>
        </p:scale>
        <p:origin x="-19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>
            <a:lvl1pPr algn="l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>
            <a:lvl1pPr algn="r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b" anchorCtr="0" compatLnSpc="1">
            <a:prstTxWarp prst="textNoShape">
              <a:avLst/>
            </a:prstTxWarp>
          </a:bodyPr>
          <a:lstStyle>
            <a:lvl1pPr algn="l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b" anchorCtr="0" compatLnSpc="1">
            <a:prstTxWarp prst="textNoShape">
              <a:avLst/>
            </a:prstTxWarp>
          </a:bodyPr>
          <a:lstStyle>
            <a:lvl1pPr algn="r" defTabSz="990248">
              <a:defRPr sz="1300"/>
            </a:lvl1pPr>
          </a:lstStyle>
          <a:p>
            <a:pPr>
              <a:defRPr/>
            </a:pPr>
            <a:fld id="{C3AFA77C-34EB-4931-832D-8123F2B7588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="" xmlns:p14="http://schemas.microsoft.com/office/powerpoint/2010/main" val="2170054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>
            <a:lvl1pPr algn="l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>
            <a:lvl1pPr algn="r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0075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 smtClean="0"/>
              <a:t>Klikk for å redigere tekststiler i malen</a:t>
            </a:r>
          </a:p>
          <a:p>
            <a:pPr lvl="1"/>
            <a:r>
              <a:rPr lang="nb-NO" noProof="0" smtClean="0"/>
              <a:t>Andre nivå</a:t>
            </a:r>
          </a:p>
          <a:p>
            <a:pPr lvl="2"/>
            <a:r>
              <a:rPr lang="nb-NO" noProof="0" smtClean="0"/>
              <a:t>Tredje nivå</a:t>
            </a:r>
          </a:p>
          <a:p>
            <a:pPr lvl="3"/>
            <a:r>
              <a:rPr lang="nb-NO" noProof="0" smtClean="0"/>
              <a:t>Fjerde nivå</a:t>
            </a:r>
          </a:p>
          <a:p>
            <a:pPr lvl="4"/>
            <a:r>
              <a:rPr lang="nb-NO" noProof="0" smtClean="0"/>
              <a:t>Femte nivå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b" anchorCtr="0" compatLnSpc="1">
            <a:prstTxWarp prst="textNoShape">
              <a:avLst/>
            </a:prstTxWarp>
          </a:bodyPr>
          <a:lstStyle>
            <a:lvl1pPr algn="l" defTabSz="990248">
              <a:defRPr sz="13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0" tIns="49519" rIns="99040" bIns="49519" numCol="1" anchor="b" anchorCtr="0" compatLnSpc="1">
            <a:prstTxWarp prst="textNoShape">
              <a:avLst/>
            </a:prstTxWarp>
          </a:bodyPr>
          <a:lstStyle>
            <a:lvl1pPr algn="r" defTabSz="990248">
              <a:defRPr sz="1300"/>
            </a:lvl1pPr>
          </a:lstStyle>
          <a:p>
            <a:pPr>
              <a:defRPr/>
            </a:pPr>
            <a:fld id="{17014156-C1D9-465D-9C95-EB8C0A96AC99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="" xmlns:p14="http://schemas.microsoft.com/office/powerpoint/2010/main" val="3538931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014156-C1D9-465D-9C95-EB8C0A96AC99}" type="slidenum">
              <a:rPr lang="nb-NO" smtClean="0"/>
              <a:pPr>
                <a:defRPr/>
              </a:pPr>
              <a:t>7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PCB got destroyed during transport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014156-C1D9-465D-9C95-EB8C0A96AC99}" type="slidenum">
              <a:rPr lang="nb-NO" smtClean="0"/>
              <a:pPr>
                <a:defRPr/>
              </a:pPr>
              <a:t>16</a:t>
            </a:fld>
            <a:endParaRPr lang="nb-N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014156-C1D9-465D-9C95-EB8C0A96AC99}" type="slidenum">
              <a:rPr lang="nb-NO" smtClean="0"/>
              <a:pPr>
                <a:defRPr/>
              </a:pPr>
              <a:t>17</a:t>
            </a:fld>
            <a:endParaRPr lang="nb-NO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SEU can occur in Flip-flops.</a:t>
            </a:r>
          </a:p>
          <a:p>
            <a:r>
              <a:rPr lang="en-US" sz="1200" dirty="0" smtClean="0"/>
              <a:t>SET can occur on logic tracks and nodes, and may cause SEU.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Should be able to distinguish between SEU and SET by running on different frequencies.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014156-C1D9-465D-9C95-EB8C0A96AC99}" type="slidenum">
              <a:rPr lang="nb-NO" smtClean="0"/>
              <a:pPr>
                <a:defRPr/>
              </a:pPr>
              <a:t>28</a:t>
            </a:fld>
            <a:endParaRPr lang="nb-NO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Calculated per cell.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014156-C1D9-465D-9C95-EB8C0A96AC99}" type="slidenum">
              <a:rPr lang="nb-NO" smtClean="0"/>
              <a:pPr>
                <a:defRPr/>
              </a:pPr>
              <a:t>31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rsi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9144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10" descr="UiBmerke_grayscale"/>
          <p:cNvSpPr>
            <a:spLocks noChangeAspect="1" noChangeArrowheads="1"/>
          </p:cNvSpPr>
          <p:nvPr/>
        </p:nvSpPr>
        <p:spPr bwMode="auto">
          <a:xfrm>
            <a:off x="3665538" y="4702175"/>
            <a:ext cx="1770062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nb-NO" altLang="nb-NO"/>
          </a:p>
        </p:txBody>
      </p:sp>
      <p:grpSp>
        <p:nvGrpSpPr>
          <p:cNvPr id="6" name="Gruppe 11"/>
          <p:cNvGrpSpPr>
            <a:grpSpLocks/>
          </p:cNvGrpSpPr>
          <p:nvPr userDrawn="1"/>
        </p:nvGrpSpPr>
        <p:grpSpPr bwMode="auto">
          <a:xfrm>
            <a:off x="1676400" y="250825"/>
            <a:ext cx="5791200" cy="558800"/>
            <a:chOff x="1743592" y="159840"/>
            <a:chExt cx="5791879" cy="558575"/>
          </a:xfrm>
        </p:grpSpPr>
        <p:grpSp>
          <p:nvGrpSpPr>
            <p:cNvPr id="7" name="Gruppe 12"/>
            <p:cNvGrpSpPr>
              <a:grpSpLocks/>
            </p:cNvGrpSpPr>
            <p:nvPr/>
          </p:nvGrpSpPr>
          <p:grpSpPr bwMode="auto">
            <a:xfrm>
              <a:off x="1876465" y="159840"/>
              <a:ext cx="5431839" cy="70664"/>
              <a:chOff x="1876465" y="159840"/>
              <a:chExt cx="5431839" cy="70664"/>
            </a:xfrm>
          </p:grpSpPr>
          <p:grpSp>
            <p:nvGrpSpPr>
              <p:cNvPr id="9" name="Gruppe 14"/>
              <p:cNvGrpSpPr>
                <a:grpSpLocks/>
              </p:cNvGrpSpPr>
              <p:nvPr/>
            </p:nvGrpSpPr>
            <p:grpSpPr bwMode="auto">
              <a:xfrm>
                <a:off x="1876465" y="159840"/>
                <a:ext cx="2756914" cy="28800"/>
                <a:chOff x="1876465" y="126156"/>
                <a:chExt cx="2756914" cy="28800"/>
              </a:xfrm>
            </p:grpSpPr>
            <p:sp>
              <p:nvSpPr>
                <p:cNvPr id="11" name="Rektangel 16"/>
                <p:cNvSpPr>
                  <a:spLocks noChangeArrowheads="1"/>
                </p:cNvSpPr>
                <p:nvPr/>
              </p:nvSpPr>
              <p:spPr bwMode="auto">
                <a:xfrm>
                  <a:off x="1876465" y="126156"/>
                  <a:ext cx="550800" cy="288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nb-NO" altLang="nb-NO"/>
                </a:p>
              </p:txBody>
            </p:sp>
            <p:sp>
              <p:nvSpPr>
                <p:cNvPr id="12" name="Rektangel 17"/>
                <p:cNvSpPr>
                  <a:spLocks noChangeArrowheads="1"/>
                </p:cNvSpPr>
                <p:nvPr/>
              </p:nvSpPr>
              <p:spPr bwMode="auto">
                <a:xfrm>
                  <a:off x="2426803" y="126156"/>
                  <a:ext cx="550800" cy="288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nb-NO" altLang="nb-NO"/>
                </a:p>
              </p:txBody>
            </p:sp>
            <p:sp>
              <p:nvSpPr>
                <p:cNvPr id="13" name="Rektangel 18"/>
                <p:cNvSpPr>
                  <a:spLocks noChangeArrowheads="1"/>
                </p:cNvSpPr>
                <p:nvPr/>
              </p:nvSpPr>
              <p:spPr bwMode="auto">
                <a:xfrm>
                  <a:off x="2977141" y="126156"/>
                  <a:ext cx="550800" cy="2880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nb-NO" altLang="nb-NO"/>
                </a:p>
              </p:txBody>
            </p:sp>
            <p:sp>
              <p:nvSpPr>
                <p:cNvPr id="14" name="Rektangel 19"/>
                <p:cNvSpPr>
                  <a:spLocks noChangeArrowheads="1"/>
                </p:cNvSpPr>
                <p:nvPr/>
              </p:nvSpPr>
              <p:spPr bwMode="auto">
                <a:xfrm>
                  <a:off x="3532241" y="126156"/>
                  <a:ext cx="550800" cy="28800"/>
                </a:xfrm>
                <a:prstGeom prst="rect">
                  <a:avLst/>
                </a:prstGeom>
                <a:solidFill>
                  <a:srgbClr val="00BBF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nb-NO" altLang="nb-NO"/>
                </a:p>
              </p:txBody>
            </p:sp>
            <p:sp>
              <p:nvSpPr>
                <p:cNvPr id="15" name="Rektangel 20"/>
                <p:cNvSpPr>
                  <a:spLocks noChangeArrowheads="1"/>
                </p:cNvSpPr>
                <p:nvPr/>
              </p:nvSpPr>
              <p:spPr bwMode="auto">
                <a:xfrm>
                  <a:off x="4082579" y="126156"/>
                  <a:ext cx="550800" cy="28800"/>
                </a:xfrm>
                <a:prstGeom prst="rect">
                  <a:avLst/>
                </a:prstGeom>
                <a:solidFill>
                  <a:srgbClr val="4E4A4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nb-NO" altLang="nb-NO"/>
                </a:p>
              </p:txBody>
            </p:sp>
          </p:grpSp>
          <p:cxnSp>
            <p:nvCxnSpPr>
              <p:cNvPr id="10" name="Rett linje 15"/>
              <p:cNvCxnSpPr>
                <a:cxnSpLocks noChangeShapeType="1"/>
              </p:cNvCxnSpPr>
              <p:nvPr/>
            </p:nvCxnSpPr>
            <p:spPr bwMode="auto">
              <a:xfrm>
                <a:off x="1876465" y="230504"/>
                <a:ext cx="5431839" cy="0"/>
              </a:xfrm>
              <a:prstGeom prst="line">
                <a:avLst/>
              </a:prstGeom>
              <a:noFill/>
              <a:ln w="9525" algn="ctr">
                <a:solidFill>
                  <a:srgbClr val="4E4A48">
                    <a:alpha val="52156"/>
                  </a:srgbClr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TekstSylinder 7"/>
            <p:cNvSpPr txBox="1"/>
            <p:nvPr/>
          </p:nvSpPr>
          <p:spPr>
            <a:xfrm>
              <a:off x="1743592" y="364546"/>
              <a:ext cx="5791879" cy="353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nb-NO" sz="1640" spc="1160" dirty="0">
                  <a:solidFill>
                    <a:schemeClr val="bg2"/>
                  </a:solidFill>
                  <a:latin typeface="+mj-lt"/>
                </a:rPr>
                <a:t>UNIVERSITY</a:t>
              </a:r>
              <a:r>
                <a:rPr lang="nb-NO" sz="1640" spc="1190" dirty="0">
                  <a:solidFill>
                    <a:schemeClr val="bg2"/>
                  </a:solidFill>
                  <a:latin typeface="+mj-lt"/>
                </a:rPr>
                <a:t> OF BERGEN</a:t>
              </a:r>
            </a:p>
          </p:txBody>
        </p:sp>
      </p:grpSp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01477"/>
            <a:ext cx="7772400" cy="118189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nb-NO" noProof="0" smtClean="0"/>
              <a:t>Klikk for å redigere tittelstil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92375"/>
            <a:ext cx="6400800" cy="1512888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4E4A4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nb-NO" noProof="0" dirty="0" smtClean="0"/>
              <a:t>Klikk for å redigere undertittelstil i malen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5188" y="855663"/>
            <a:ext cx="4873625" cy="215900"/>
          </a:xfrm>
        </p:spPr>
        <p:txBody>
          <a:bodyPr/>
          <a:lstStyle>
            <a:lvl1pPr algn="ctr"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77658-0D06-4C9C-8F4F-1C2E4DE96ED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="" xmlns:p14="http://schemas.microsoft.com/office/powerpoint/2010/main" val="11018048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A1D06-5EDD-49D4-9215-A3F63A68AF58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="" xmlns:p14="http://schemas.microsoft.com/office/powerpoint/2010/main" val="97070651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38925" y="347663"/>
            <a:ext cx="2058988" cy="5778500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347663"/>
            <a:ext cx="6029325" cy="5778500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045AD-64D7-45E2-940F-DA282F65BEE5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="" xmlns:p14="http://schemas.microsoft.com/office/powerpoint/2010/main" val="106345262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86C0D-E3BE-4D00-A1CE-A96C902CF99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="" xmlns:p14="http://schemas.microsoft.com/office/powerpoint/2010/main" val="1706920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028E9-EC25-4370-B8F2-277EA3817218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="" xmlns:p14="http://schemas.microsoft.com/office/powerpoint/2010/main" val="268062924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0B998-0D13-443E-9A87-DD5059B0B5CF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="" xmlns:p14="http://schemas.microsoft.com/office/powerpoint/2010/main" val="8053810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BAC72-F33D-4D23-8F82-13BD18425DA4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="" xmlns:p14="http://schemas.microsoft.com/office/powerpoint/2010/main" val="377836784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re tittel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9025" y="4097167"/>
            <a:ext cx="4425950" cy="147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619250" y="5589588"/>
            <a:ext cx="5889625" cy="288925"/>
          </a:xfrm>
        </p:spPr>
        <p:txBody>
          <a:bodyPr/>
          <a:lstStyle>
            <a:lvl1pPr algn="ctr">
              <a:defRPr sz="170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  <p:extLst>
      <p:ext uri="{BB962C8B-B14F-4D97-AF65-F5344CB8AC3E}">
        <p14:creationId xmlns="" xmlns:p14="http://schemas.microsoft.com/office/powerpoint/2010/main" val="12043176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D28C97-AF15-48D8-B974-BD4E54BEE16A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="" xmlns:p14="http://schemas.microsoft.com/office/powerpoint/2010/main" val="51763784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D3809-BF4B-45B5-B82B-648B5FE9146A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="" xmlns:p14="http://schemas.microsoft.com/office/powerpoint/2010/main" val="815090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b-NO" noProof="0" smtClean="0"/>
              <a:t>Klikk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91372-EDBB-40A4-8346-14E4FF1E2750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</p:spTree>
    <p:extLst>
      <p:ext uri="{BB962C8B-B14F-4D97-AF65-F5344CB8AC3E}">
        <p14:creationId xmlns="" xmlns:p14="http://schemas.microsoft.com/office/powerpoint/2010/main" val="32404202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347663"/>
            <a:ext cx="82296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 smtClean="0"/>
              <a:t>Klikk for å redigere tittelstil</a:t>
            </a:r>
          </a:p>
        </p:txBody>
      </p:sp>
      <p:pic>
        <p:nvPicPr>
          <p:cNvPr id="1027" name="Picture 9" descr="testtilpptgraf_w10-ny_hor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4400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 smtClean="0"/>
              <a:t>Klikk for å redigere tekststiler i malen</a:t>
            </a:r>
          </a:p>
          <a:p>
            <a:pPr lvl="1"/>
            <a:r>
              <a:rPr lang="nb-NO" altLang="nb-NO" smtClean="0"/>
              <a:t>Andre nivå</a:t>
            </a:r>
          </a:p>
          <a:p>
            <a:pPr lvl="2"/>
            <a:r>
              <a:rPr lang="nb-NO" altLang="nb-NO" smtClean="0"/>
              <a:t>Tredje nivå</a:t>
            </a:r>
          </a:p>
          <a:p>
            <a:pPr lvl="3"/>
            <a:r>
              <a:rPr lang="nb-NO" altLang="nb-NO" smtClean="0"/>
              <a:t>Fjerde nivå</a:t>
            </a:r>
          </a:p>
          <a:p>
            <a:pPr lvl="4"/>
            <a:r>
              <a:rPr lang="nb-NO" altLang="nb-NO" smtClean="0"/>
              <a:t>Femte nivå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97613"/>
            <a:ext cx="4114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4E4A48"/>
                </a:solidFill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84663" y="0"/>
            <a:ext cx="4873625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519863"/>
            <a:ext cx="19542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4E4A48"/>
                </a:solidFill>
              </a:defRPr>
            </a:lvl1pPr>
          </a:lstStyle>
          <a:p>
            <a:pPr>
              <a:defRPr/>
            </a:pPr>
            <a:fld id="{C9C30D71-F0D0-4E9A-B95B-1D4D101D247A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  <p:pic>
        <p:nvPicPr>
          <p:cNvPr id="1032" name="Bilde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3710" y="5727065"/>
            <a:ext cx="766813" cy="7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kstSylinder 2"/>
          <p:cNvSpPr txBox="1">
            <a:spLocks noChangeArrowheads="1"/>
          </p:cNvSpPr>
          <p:nvPr userDrawn="1"/>
        </p:nvSpPr>
        <p:spPr bwMode="auto">
          <a:xfrm>
            <a:off x="8389938" y="6519863"/>
            <a:ext cx="601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nb-NO" sz="1200" smtClean="0">
                <a:solidFill>
                  <a:srgbClr val="4E4A48"/>
                </a:solidFill>
              </a:rPr>
              <a:t>uib.no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64" r:id="rId3"/>
    <p:sldLayoutId id="2147483965" r:id="rId4"/>
    <p:sldLayoutId id="2147483966" r:id="rId5"/>
    <p:sldLayoutId id="2147483974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ransition/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E4A48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tel 1"/>
          <p:cNvSpPr>
            <a:spLocks noGrp="1"/>
          </p:cNvSpPr>
          <p:nvPr>
            <p:ph type="ctrTitle"/>
          </p:nvPr>
        </p:nvSpPr>
        <p:spPr>
          <a:xfrm>
            <a:off x="685800" y="1301750"/>
            <a:ext cx="7772400" cy="1181100"/>
          </a:xfrm>
        </p:spPr>
        <p:txBody>
          <a:bodyPr/>
          <a:lstStyle/>
          <a:p>
            <a:r>
              <a:rPr lang="en-US" dirty="0" smtClean="0"/>
              <a:t>Radiation Testing of RCU2</a:t>
            </a:r>
            <a:br>
              <a:rPr lang="en-US" dirty="0" smtClean="0"/>
            </a:br>
            <a:r>
              <a:rPr lang="en-US" dirty="0" smtClean="0"/>
              <a:t>Components</a:t>
            </a:r>
            <a:endParaRPr lang="nb-NO" altLang="nb-NO" dirty="0" smtClean="0"/>
          </a:p>
        </p:txBody>
      </p:sp>
      <p:sp>
        <p:nvSpPr>
          <p:cNvPr id="512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Master Thesis</a:t>
            </a:r>
          </a:p>
          <a:p>
            <a:r>
              <a:rPr lang="en-US" altLang="nb-NO" dirty="0" smtClean="0"/>
              <a:t>Inge Nikolai </a:t>
            </a:r>
            <a:r>
              <a:rPr lang="en-US" altLang="nb-NO" dirty="0" err="1" smtClean="0"/>
              <a:t>Torsvik</a:t>
            </a:r>
            <a:endParaRPr lang="nb-NO" altLang="nb-NO" dirty="0" smtClean="0"/>
          </a:p>
        </p:txBody>
      </p:sp>
      <p:sp>
        <p:nvSpPr>
          <p:cNvPr id="15" name="Plassholder for bunntekst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Department of Physics and Technology</a:t>
            </a:r>
            <a:endParaRPr lang="en-GB" dirty="0"/>
          </a:p>
        </p:txBody>
      </p:sp>
      <p:sp>
        <p:nvSpPr>
          <p:cNvPr id="5125" name="TekstSylinder 1"/>
          <p:cNvSpPr txBox="1">
            <a:spLocks noChangeArrowheads="1"/>
          </p:cNvSpPr>
          <p:nvPr/>
        </p:nvSpPr>
        <p:spPr bwMode="auto">
          <a:xfrm>
            <a:off x="-2413000" y="11113"/>
            <a:ext cx="2305050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GB" altLang="nb-NO" sz="1200" dirty="0">
                <a:solidFill>
                  <a:srgbClr val="4E4A48"/>
                </a:solidFill>
              </a:rPr>
              <a:t>Insert</a:t>
            </a:r>
            <a:r>
              <a:rPr lang="nb-NO" altLang="nb-NO" sz="1400" u="sng" dirty="0">
                <a:solidFill>
                  <a:srgbClr val="4E4A48"/>
                </a:solidFill>
              </a:rPr>
              <a:t/>
            </a:r>
            <a:br>
              <a:rPr lang="nb-NO" altLang="nb-NO" sz="1400" u="sng" dirty="0">
                <a:solidFill>
                  <a:srgbClr val="4E4A48"/>
                </a:solidFill>
              </a:rPr>
            </a:br>
            <a:r>
              <a:rPr lang="nb-NO" altLang="nb-NO" sz="1400" dirty="0">
                <a:solidFill>
                  <a:srgbClr val="4E4A48"/>
                </a:solidFill>
              </a:rPr>
              <a:t>«</a:t>
            </a:r>
            <a:r>
              <a:rPr lang="en-GB" altLang="nb-NO" sz="1400" dirty="0">
                <a:solidFill>
                  <a:srgbClr val="4E4A48"/>
                </a:solidFill>
              </a:rPr>
              <a:t>Academic</a:t>
            </a:r>
            <a:r>
              <a:rPr lang="nb-NO" altLang="nb-NO" sz="1400" dirty="0">
                <a:solidFill>
                  <a:srgbClr val="4E4A48"/>
                </a:solidFill>
              </a:rPr>
              <a:t> </a:t>
            </a:r>
            <a:r>
              <a:rPr lang="nb-NO" altLang="nb-NO" sz="1400" dirty="0" err="1">
                <a:solidFill>
                  <a:srgbClr val="4E4A48"/>
                </a:solidFill>
              </a:rPr>
              <a:t>unit</a:t>
            </a:r>
            <a:r>
              <a:rPr lang="nb-NO" altLang="nb-NO" sz="1400" dirty="0">
                <a:solidFill>
                  <a:srgbClr val="4E4A48"/>
                </a:solidFill>
              </a:rPr>
              <a:t>» </a:t>
            </a:r>
            <a:br>
              <a:rPr lang="nb-NO" altLang="nb-NO" sz="1400" dirty="0">
                <a:solidFill>
                  <a:srgbClr val="4E4A48"/>
                </a:solidFill>
              </a:rPr>
            </a:br>
            <a:r>
              <a:rPr lang="en-GB" altLang="nb-NO" sz="1200" dirty="0">
                <a:solidFill>
                  <a:srgbClr val="4E4A48"/>
                </a:solidFill>
              </a:rPr>
              <a:t>on every page:</a:t>
            </a:r>
            <a:br>
              <a:rPr lang="en-GB" altLang="nb-NO" sz="1200" dirty="0">
                <a:solidFill>
                  <a:srgbClr val="4E4A48"/>
                </a:solidFill>
              </a:rPr>
            </a:br>
            <a:r>
              <a:rPr lang="en-GB" altLang="nb-NO" sz="1200" dirty="0">
                <a:solidFill>
                  <a:srgbClr val="4E4A48"/>
                </a:solidFill>
              </a:rPr>
              <a:t/>
            </a:r>
            <a:br>
              <a:rPr lang="en-GB" altLang="nb-NO" sz="1200" dirty="0">
                <a:solidFill>
                  <a:srgbClr val="4E4A48"/>
                </a:solidFill>
              </a:rPr>
            </a:br>
            <a:r>
              <a:rPr lang="en-GB" altLang="nb-NO" sz="1200" dirty="0">
                <a:solidFill>
                  <a:srgbClr val="4E4A48"/>
                </a:solidFill>
              </a:rPr>
              <a:t>1 Go to the menu «Insert»</a:t>
            </a:r>
            <a:br>
              <a:rPr lang="en-GB" altLang="nb-NO" sz="1200" dirty="0">
                <a:solidFill>
                  <a:srgbClr val="4E4A48"/>
                </a:solidFill>
              </a:rPr>
            </a:br>
            <a:r>
              <a:rPr lang="en-GB" altLang="nb-NO" sz="1200" dirty="0">
                <a:solidFill>
                  <a:srgbClr val="4E4A48"/>
                </a:solidFill>
              </a:rPr>
              <a:t>2 Choose: Date and time</a:t>
            </a:r>
            <a:br>
              <a:rPr lang="en-GB" altLang="nb-NO" sz="1200" dirty="0">
                <a:solidFill>
                  <a:srgbClr val="4E4A48"/>
                </a:solidFill>
              </a:rPr>
            </a:br>
            <a:r>
              <a:rPr lang="en-GB" altLang="nb-NO" sz="1200" dirty="0">
                <a:solidFill>
                  <a:srgbClr val="4E4A48"/>
                </a:solidFill>
              </a:rPr>
              <a:t>3 Write the name of your faculty or department in the  field «Footer»</a:t>
            </a:r>
          </a:p>
          <a:p>
            <a:pPr algn="l" eaLnBrk="1" hangingPunct="1"/>
            <a:r>
              <a:rPr lang="en-GB" altLang="nb-NO" sz="1200" dirty="0">
                <a:solidFill>
                  <a:srgbClr val="4E4A48"/>
                </a:solidFill>
              </a:rPr>
              <a:t>4 Choose «Apply to all"</a:t>
            </a:r>
            <a:br>
              <a:rPr lang="en-GB" altLang="nb-NO" sz="1200" dirty="0">
                <a:solidFill>
                  <a:srgbClr val="4E4A48"/>
                </a:solidFill>
              </a:rPr>
            </a:br>
            <a:endParaRPr lang="en-GB" altLang="nb-NO" sz="1200" dirty="0">
              <a:solidFill>
                <a:srgbClr val="4E4A48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test setup OCL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7" name="Picture 2" descr="C:\Users\Inge Nikolai\Documents\Master-thesis\figures\experiment_setup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509120"/>
            <a:ext cx="4038600" cy="2115457"/>
          </a:xfrm>
          <a:prstGeom prst="rect">
            <a:avLst/>
          </a:prstGeom>
          <a:noFill/>
        </p:spPr>
      </p:pic>
      <p:pic>
        <p:nvPicPr>
          <p:cNvPr id="2051" name="Picture 3" descr="C:\Users\Inge Nikolai\Documents\Master-thesis\figures\experiment_area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772816"/>
            <a:ext cx="4495800" cy="3371850"/>
          </a:xfrm>
          <a:prstGeom prst="rect">
            <a:avLst/>
          </a:prstGeom>
          <a:noFill/>
        </p:spPr>
      </p:pic>
      <p:pic>
        <p:nvPicPr>
          <p:cNvPr id="2052" name="Picture 4" descr="C:\Users\Inge Nikolai\Documents\Master-thesis\figures\OC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340767"/>
            <a:ext cx="3888432" cy="316835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Radiation films and SRAM radiation detector was used to find center of beam.</a:t>
            </a:r>
          </a:p>
          <a:p>
            <a:r>
              <a:rPr lang="en-US" dirty="0" smtClean="0"/>
              <a:t>XY-positioning system to move SRAM detector without going into the experiment area.</a:t>
            </a:r>
          </a:p>
          <a:p>
            <a:r>
              <a:rPr lang="en-US" dirty="0" smtClean="0"/>
              <a:t>Relation between SRAM and scintillator was found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7" name="Picture 2" descr="C:\Users\Inge Nikolai\Documents\Master-thesis\figures\XY_fron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429000"/>
            <a:ext cx="4104456" cy="3078342"/>
          </a:xfrm>
          <a:prstGeom prst="rect">
            <a:avLst/>
          </a:prstGeom>
          <a:noFill/>
        </p:spPr>
      </p:pic>
      <p:pic>
        <p:nvPicPr>
          <p:cNvPr id="3076" name="Picture 4" descr="C:\Users\Inge Nikolai\Documents\Master-thesis\figures\radiation_film2.png"/>
          <p:cNvPicPr>
            <a:picLocks noChangeAspect="1" noChangeArrowheads="1"/>
          </p:cNvPicPr>
          <p:nvPr/>
        </p:nvPicPr>
        <p:blipFill>
          <a:blip r:embed="rId3" cstate="print"/>
          <a:srcRect r="-2658" b="51487"/>
          <a:stretch>
            <a:fillRect/>
          </a:stretch>
        </p:blipFill>
        <p:spPr bwMode="auto">
          <a:xfrm>
            <a:off x="4644008" y="404664"/>
            <a:ext cx="4212468" cy="28083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8" name="Content Placeholder 5" descr="position_x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0571" y="1661569"/>
            <a:ext cx="5342858" cy="4000000"/>
          </a:xfr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test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Component mounted on the XY-positioning system.</a:t>
            </a:r>
          </a:p>
          <a:p>
            <a:r>
              <a:rPr lang="en-US" sz="2000" dirty="0" smtClean="0"/>
              <a:t>A computer was placed in the </a:t>
            </a:r>
            <a:r>
              <a:rPr lang="en-US" sz="2000" dirty="0" smtClean="0"/>
              <a:t>experiment hall </a:t>
            </a:r>
            <a:r>
              <a:rPr lang="en-US" sz="2000" dirty="0" smtClean="0"/>
              <a:t>with VPN connection.</a:t>
            </a:r>
          </a:p>
          <a:p>
            <a:r>
              <a:rPr lang="en-US" sz="2000" dirty="0" smtClean="0"/>
              <a:t>Three </a:t>
            </a:r>
            <a:r>
              <a:rPr lang="en-US" sz="2000" dirty="0" err="1" smtClean="0"/>
              <a:t>LabVIEW</a:t>
            </a:r>
            <a:r>
              <a:rPr lang="en-US" sz="2000" dirty="0" smtClean="0"/>
              <a:t> programs were running during a test.</a:t>
            </a:r>
          </a:p>
          <a:p>
            <a:pPr lvl="1"/>
            <a:r>
              <a:rPr lang="en-US" sz="2000" dirty="0" smtClean="0"/>
              <a:t>DUT</a:t>
            </a:r>
          </a:p>
          <a:p>
            <a:pPr lvl="1"/>
            <a:r>
              <a:rPr lang="en-US" sz="2000" dirty="0" smtClean="0"/>
              <a:t>SRAM radiation detector for scintillator counts</a:t>
            </a:r>
          </a:p>
          <a:p>
            <a:pPr lvl="1"/>
            <a:r>
              <a:rPr lang="en-US" sz="2000" dirty="0" smtClean="0"/>
              <a:t>XY-positing system</a:t>
            </a:r>
          </a:p>
          <a:p>
            <a:r>
              <a:rPr lang="en-US" sz="2000" dirty="0" smtClean="0"/>
              <a:t>Both DUT and SRAM </a:t>
            </a:r>
            <a:r>
              <a:rPr lang="en-US" sz="2000" dirty="0" smtClean="0"/>
              <a:t>programs </a:t>
            </a:r>
            <a:r>
              <a:rPr lang="en-US" sz="2000" dirty="0" smtClean="0"/>
              <a:t>makes a log file.</a:t>
            </a:r>
          </a:p>
          <a:p>
            <a:r>
              <a:rPr lang="en-US" sz="2000" dirty="0" smtClean="0"/>
              <a:t>Scintillator counts was used to calculate the dose.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4098" name="Picture 2" descr="C:\Users\Inge Nikolai\Documents\Master-thesis\figures\SRAM_lab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8632" y="613817"/>
            <a:ext cx="4663650" cy="2887191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21396" t="19019" r="21548" b="17586"/>
          <a:stretch>
            <a:fillRect/>
          </a:stretch>
        </p:blipFill>
        <p:spPr bwMode="auto">
          <a:xfrm>
            <a:off x="4341574" y="3645024"/>
            <a:ext cx="4802426" cy="30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testing TSL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defined beam line</a:t>
            </a:r>
          </a:p>
          <a:p>
            <a:r>
              <a:rPr lang="en-US" dirty="0" smtClean="0"/>
              <a:t>Radiation detectors in fixed position.</a:t>
            </a:r>
          </a:p>
          <a:p>
            <a:r>
              <a:rPr lang="en-US" dirty="0" smtClean="0"/>
              <a:t>Didn’t need to think about calibration and measurement of radiation.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8" name="Content Placeholder 7" descr="TSL_setup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472281" y="1892134"/>
            <a:ext cx="4564215" cy="3409074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Radiation results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PCB boards OCL</a:t>
            </a:r>
          </a:p>
          <a:p>
            <a:r>
              <a:rPr lang="en-US" dirty="0" smtClean="0"/>
              <a:t>SF2 test OCL</a:t>
            </a:r>
          </a:p>
          <a:p>
            <a:r>
              <a:rPr lang="en-US" dirty="0" smtClean="0"/>
              <a:t>Radiation test TSL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TPS51200 – Power regulator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focus through the irradiation </a:t>
            </a:r>
            <a:r>
              <a:rPr lang="en-US" dirty="0" smtClean="0"/>
              <a:t>was:</a:t>
            </a:r>
            <a:endParaRPr lang="en-US" dirty="0" smtClean="0"/>
          </a:p>
          <a:p>
            <a:pPr lvl="1"/>
            <a:r>
              <a:rPr lang="en-US" dirty="0" smtClean="0"/>
              <a:t>Power consumption</a:t>
            </a:r>
          </a:p>
          <a:p>
            <a:pPr lvl="1"/>
            <a:r>
              <a:rPr lang="en-US" dirty="0" smtClean="0"/>
              <a:t>Output voltage.</a:t>
            </a:r>
          </a:p>
          <a:p>
            <a:r>
              <a:rPr lang="en-US" dirty="0" smtClean="0"/>
              <a:t>Was irradiated 34 min.</a:t>
            </a:r>
          </a:p>
          <a:p>
            <a:r>
              <a:rPr lang="en-US" dirty="0" smtClean="0"/>
              <a:t>Two boards were made, but only one of these was working.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Content Placeholder 5" descr="current_volt_vs_dose_tps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149794"/>
            <a:ext cx="4038600" cy="30235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MIC69302U – Power regulator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The focus through the irradiation </a:t>
            </a:r>
            <a:r>
              <a:rPr lang="en-US" sz="2000" dirty="0" smtClean="0"/>
              <a:t>was:</a:t>
            </a:r>
            <a:endParaRPr lang="en-US" sz="2000" dirty="0" smtClean="0"/>
          </a:p>
          <a:p>
            <a:pPr lvl="1"/>
            <a:r>
              <a:rPr lang="en-US" sz="2000" dirty="0" smtClean="0"/>
              <a:t>Power consumption</a:t>
            </a:r>
          </a:p>
          <a:p>
            <a:pPr lvl="1"/>
            <a:r>
              <a:rPr lang="en-US" sz="2000" dirty="0" smtClean="0"/>
              <a:t>Output voltage.</a:t>
            </a:r>
          </a:p>
          <a:p>
            <a:r>
              <a:rPr lang="en-US" sz="2000" dirty="0" smtClean="0"/>
              <a:t>Two PCBs.</a:t>
            </a:r>
          </a:p>
          <a:p>
            <a:r>
              <a:rPr lang="en-US" sz="2000" dirty="0" smtClean="0"/>
              <a:t>Current decrease instead of increase.</a:t>
            </a:r>
          </a:p>
          <a:p>
            <a:r>
              <a:rPr lang="en-US" sz="2000" dirty="0" smtClean="0"/>
              <a:t>This could be due to no output load.</a:t>
            </a:r>
          </a:p>
          <a:p>
            <a:r>
              <a:rPr lang="en-US" sz="2000" dirty="0" smtClean="0"/>
              <a:t>The glitches could be due to threshold change in internal transistors.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Content Placeholder 5" descr="current_volt_vs_dose_mic2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05400" y="3501008"/>
            <a:ext cx="3943468" cy="295232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5122" name="Picture 2" descr="C:\Users\Inge Nikolai\Documents\Master-thesis\figures\current_volt_vs_dose_mic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548680"/>
            <a:ext cx="3894220" cy="291545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SN74AVCB164245 – Bus transceiver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The focus through the irradiation was:</a:t>
            </a:r>
          </a:p>
          <a:p>
            <a:pPr lvl="1"/>
            <a:r>
              <a:rPr lang="en-US" sz="2000" dirty="0" smtClean="0"/>
              <a:t>Outputs are </a:t>
            </a:r>
            <a:r>
              <a:rPr lang="en-US" sz="2000" dirty="0" smtClean="0"/>
              <a:t>acting accordingly to the </a:t>
            </a:r>
            <a:r>
              <a:rPr lang="en-US" sz="2000" dirty="0" smtClean="0"/>
              <a:t>input signals</a:t>
            </a:r>
            <a:endParaRPr lang="en-US" sz="2000" dirty="0" smtClean="0"/>
          </a:p>
          <a:p>
            <a:pPr lvl="1"/>
            <a:r>
              <a:rPr lang="en-US" sz="2000" dirty="0" smtClean="0"/>
              <a:t>Power consumption</a:t>
            </a:r>
          </a:p>
          <a:p>
            <a:r>
              <a:rPr lang="en-US" sz="2000" dirty="0" smtClean="0"/>
              <a:t>We can see a equal reaction to radiation.</a:t>
            </a:r>
          </a:p>
          <a:p>
            <a:r>
              <a:rPr lang="en-US" sz="2000" dirty="0" smtClean="0"/>
              <a:t>No output errors where detected.</a:t>
            </a:r>
          </a:p>
          <a:p>
            <a:r>
              <a:rPr lang="en-US" sz="2000" dirty="0" smtClean="0"/>
              <a:t>The constant change in current consumption, is due to constant change of the input signal.</a:t>
            </a:r>
          </a:p>
          <a:p>
            <a:pPr lvl="1"/>
            <a:endParaRPr lang="en-US" sz="2000" dirty="0"/>
          </a:p>
        </p:txBody>
      </p:sp>
      <p:pic>
        <p:nvPicPr>
          <p:cNvPr id="6" name="Content Placeholder 5" descr="current_vs_dose_4245_1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16016" y="836712"/>
            <a:ext cx="4038600" cy="30235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6146" name="Picture 2" descr="C:\Users\Inge Nikolai\Documents\Master-thesis\figures\current_vs_dose_4245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33664"/>
            <a:ext cx="4039648" cy="302433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SN74AVC2T245 – Bus Transceiver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focus through the irradiation was:</a:t>
            </a:r>
          </a:p>
          <a:p>
            <a:pPr lvl="1"/>
            <a:r>
              <a:rPr lang="en-US" dirty="0" smtClean="0"/>
              <a:t>Outputs are acting </a:t>
            </a:r>
            <a:r>
              <a:rPr lang="en-US" dirty="0" smtClean="0"/>
              <a:t>in  accordingly to the </a:t>
            </a:r>
            <a:r>
              <a:rPr lang="en-US" dirty="0" smtClean="0"/>
              <a:t>inputs</a:t>
            </a:r>
            <a:endParaRPr lang="en-US" dirty="0" smtClean="0"/>
          </a:p>
          <a:p>
            <a:pPr lvl="1"/>
            <a:r>
              <a:rPr lang="en-US" dirty="0" smtClean="0"/>
              <a:t>Power consumption</a:t>
            </a:r>
          </a:p>
          <a:p>
            <a:r>
              <a:rPr lang="en-US" dirty="0" smtClean="0"/>
              <a:t>Error on the first test board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Input signal is changing every 4 seconds.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5" descr="current_vs_dose_t245_1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60032" y="836712"/>
            <a:ext cx="4038600" cy="30235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7170" name="Picture 2" descr="C:\Users\Inge Nikolai\Documents\Master-thesis\figures\current_vs_dose_t245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5" y="3645024"/>
            <a:ext cx="4104456" cy="307285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b-NO" dirty="0" smtClean="0"/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At CERN there are being conducted experiments on fundamental structure of the universe.</a:t>
            </a:r>
          </a:p>
          <a:p>
            <a:r>
              <a:rPr lang="en-US" sz="2000" dirty="0" smtClean="0"/>
              <a:t>This is done by us of accelerators, and crashing particles with high energies. </a:t>
            </a:r>
          </a:p>
          <a:p>
            <a:r>
              <a:rPr lang="en-US" sz="2000" dirty="0" smtClean="0"/>
              <a:t>The largest particle-accelerator is LHC, which is able to accelerate protons up to an energy of 4 </a:t>
            </a:r>
            <a:r>
              <a:rPr lang="en-US" sz="2000" dirty="0" err="1" smtClean="0"/>
              <a:t>TeV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particles are made to collide at 4 experiment areas in the LHC, and one of these is ALICE.</a:t>
            </a:r>
          </a:p>
          <a:p>
            <a:endParaRPr lang="en-US" sz="2000" dirty="0" smtClean="0"/>
          </a:p>
        </p:txBody>
      </p:sp>
      <p:pic>
        <p:nvPicPr>
          <p:cNvPr id="8" name="Content Placeholder 7" descr="CERN_accelerators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03982" y="1196975"/>
            <a:ext cx="3727036" cy="4929188"/>
          </a:xfrm>
        </p:spPr>
      </p:pic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QS3VH257 – Multiplexer/</a:t>
            </a:r>
            <a:r>
              <a:rPr lang="en-US" dirty="0" err="1" smtClean="0"/>
              <a:t>demultiplexer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focus through the irradiation was:</a:t>
            </a:r>
          </a:p>
          <a:p>
            <a:pPr lvl="1"/>
            <a:r>
              <a:rPr lang="en-US" dirty="0" smtClean="0"/>
              <a:t>Outputs are </a:t>
            </a:r>
            <a:r>
              <a:rPr lang="en-US" dirty="0" smtClean="0"/>
              <a:t>acting in  accordingly to the </a:t>
            </a:r>
            <a:r>
              <a:rPr lang="en-US" dirty="0" smtClean="0"/>
              <a:t>inputs</a:t>
            </a:r>
            <a:endParaRPr lang="en-US" dirty="0" smtClean="0"/>
          </a:p>
          <a:p>
            <a:pPr lvl="1"/>
            <a:r>
              <a:rPr lang="en-US" dirty="0" smtClean="0"/>
              <a:t>Power consumption</a:t>
            </a:r>
          </a:p>
          <a:p>
            <a:r>
              <a:rPr lang="en-US" dirty="0" smtClean="0"/>
              <a:t>No errors on output data through the test.</a:t>
            </a:r>
          </a:p>
          <a:p>
            <a:r>
              <a:rPr lang="en-US" dirty="0" smtClean="0"/>
              <a:t>Current </a:t>
            </a:r>
            <a:r>
              <a:rPr lang="en-US" dirty="0" err="1" smtClean="0"/>
              <a:t>vs</a:t>
            </a:r>
            <a:r>
              <a:rPr lang="en-US" dirty="0" smtClean="0"/>
              <a:t> dose for the two test boards are equal.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8" name="Content Placeholder 7" descr="current_vs_dose_q1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16016" y="908720"/>
            <a:ext cx="4038600" cy="2878839"/>
          </a:xfrm>
        </p:spPr>
      </p:pic>
      <p:pic>
        <p:nvPicPr>
          <p:cNvPr id="8194" name="Picture 2" descr="C:\Users\Inge Nikolai\Documents\Master-thesis\figures\current_vs_dose_q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5" y="3789040"/>
            <a:ext cx="4099253" cy="306896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SY89831 – 1 to 4 fan-out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 smtClean="0"/>
              <a:t>focus through the irradiation was:</a:t>
            </a:r>
          </a:p>
          <a:p>
            <a:pPr lvl="1"/>
            <a:r>
              <a:rPr lang="en-US" sz="2000" dirty="0" smtClean="0"/>
              <a:t>Output signals acting </a:t>
            </a:r>
            <a:r>
              <a:rPr lang="en-US" sz="2000" dirty="0" smtClean="0"/>
              <a:t>accordingly </a:t>
            </a:r>
            <a:r>
              <a:rPr lang="en-US" sz="2000" dirty="0" smtClean="0"/>
              <a:t>to the input signal</a:t>
            </a:r>
          </a:p>
          <a:p>
            <a:pPr lvl="1"/>
            <a:r>
              <a:rPr lang="en-US" sz="2000" dirty="0" smtClean="0"/>
              <a:t>Power consumption</a:t>
            </a:r>
          </a:p>
          <a:p>
            <a:r>
              <a:rPr lang="en-US" sz="2000" dirty="0" smtClean="0"/>
              <a:t>No output errors were detected.</a:t>
            </a:r>
          </a:p>
          <a:p>
            <a:r>
              <a:rPr lang="en-US" sz="2000" dirty="0" smtClean="0"/>
              <a:t>A little different current characteristic can be detected.</a:t>
            </a:r>
          </a:p>
          <a:p>
            <a:r>
              <a:rPr lang="en-US" sz="2000" dirty="0" smtClean="0"/>
              <a:t>Could be due to over heating when soldering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Input signal changing every 4 seconds</a:t>
            </a: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pic>
        <p:nvPicPr>
          <p:cNvPr id="6" name="Content Placeholder 5" descr="current_vs_dose_sy1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60032" y="908720"/>
            <a:ext cx="4038600" cy="292935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9218" name="Picture 2" descr="C:\Users\Inge Nikolai\Documents\Master-thesis\figures\current_vs_dose_sy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789040"/>
            <a:ext cx="3943467" cy="29523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ADN2814 – Limiting amplifier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196974"/>
            <a:ext cx="3672408" cy="5184354"/>
          </a:xfrm>
        </p:spPr>
        <p:txBody>
          <a:bodyPr/>
          <a:lstStyle/>
          <a:p>
            <a:r>
              <a:rPr lang="en-US" sz="2000" dirty="0" smtClean="0"/>
              <a:t>The focus through the irradiation was:</a:t>
            </a:r>
          </a:p>
          <a:p>
            <a:pPr lvl="1"/>
            <a:r>
              <a:rPr lang="en-US" sz="2000" dirty="0" smtClean="0"/>
              <a:t>Output data and clock </a:t>
            </a:r>
            <a:r>
              <a:rPr lang="en-US" sz="2000" dirty="0" smtClean="0"/>
              <a:t>are </a:t>
            </a:r>
            <a:r>
              <a:rPr lang="en-US" sz="2000" dirty="0" smtClean="0"/>
              <a:t>acting </a:t>
            </a:r>
            <a:r>
              <a:rPr lang="en-US" sz="2000" dirty="0" smtClean="0"/>
              <a:t>accordingly </a:t>
            </a:r>
            <a:r>
              <a:rPr lang="en-US" sz="2000" dirty="0" smtClean="0"/>
              <a:t>to the input signal</a:t>
            </a:r>
          </a:p>
          <a:p>
            <a:pPr lvl="1"/>
            <a:r>
              <a:rPr lang="en-US" sz="2000" dirty="0" smtClean="0"/>
              <a:t>Power consumption</a:t>
            </a:r>
          </a:p>
          <a:p>
            <a:r>
              <a:rPr lang="en-US" sz="2000" dirty="0" smtClean="0"/>
              <a:t>During this test we got an data error after 11 </a:t>
            </a:r>
            <a:r>
              <a:rPr lang="en-US" sz="2000" dirty="0" err="1" smtClean="0"/>
              <a:t>kRad</a:t>
            </a:r>
            <a:r>
              <a:rPr lang="en-US" sz="2000" dirty="0" smtClean="0"/>
              <a:t> for the clock signal, and after a dose of 8 </a:t>
            </a:r>
            <a:r>
              <a:rPr lang="en-US" sz="2000" dirty="0" err="1" smtClean="0"/>
              <a:t>kRad</a:t>
            </a:r>
            <a:endParaRPr lang="en-US" sz="2000" dirty="0" smtClean="0"/>
          </a:p>
          <a:p>
            <a:r>
              <a:rPr lang="en-US" sz="2000" dirty="0" smtClean="0"/>
              <a:t>After these errors we start to get errors more regularly.</a:t>
            </a:r>
          </a:p>
          <a:p>
            <a:r>
              <a:rPr lang="en-US" sz="2000" dirty="0" smtClean="0"/>
              <a:t>Large swing on the current. This could be due to high variation on the input signal.</a:t>
            </a:r>
          </a:p>
          <a:p>
            <a:endParaRPr lang="en-US" sz="2000" dirty="0"/>
          </a:p>
        </p:txBody>
      </p:sp>
      <p:pic>
        <p:nvPicPr>
          <p:cNvPr id="6" name="Content Placeholder 5" descr="current_vs_dose_ad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0" y="980728"/>
            <a:ext cx="4038600" cy="30235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12290" name="Picture 2" descr="C:\Users\Inge Nikolai\Documents\Master-thesis\figures\clockerror_vs_fluence_ad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077072"/>
            <a:ext cx="2901429" cy="2172193"/>
          </a:xfrm>
          <a:prstGeom prst="rect">
            <a:avLst/>
          </a:prstGeom>
          <a:noFill/>
        </p:spPr>
      </p:pic>
      <p:pic>
        <p:nvPicPr>
          <p:cNvPr id="12291" name="Picture 3" descr="C:\Users\Inge Nikolai\Documents\Master-thesis\figures\dataerror_vs_fluence_ad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4077072"/>
            <a:ext cx="2929761" cy="219340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MAX3748 – Limiting amplifier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The focus through the irradiation was:</a:t>
            </a:r>
          </a:p>
          <a:p>
            <a:pPr lvl="1"/>
            <a:r>
              <a:rPr lang="en-US" sz="2000" dirty="0" smtClean="0"/>
              <a:t>Output data </a:t>
            </a:r>
            <a:r>
              <a:rPr lang="en-US" sz="2000" dirty="0" smtClean="0"/>
              <a:t>are </a:t>
            </a:r>
            <a:r>
              <a:rPr lang="en-US" sz="2000" dirty="0" smtClean="0"/>
              <a:t>acting accordingly to the input signal</a:t>
            </a:r>
          </a:p>
          <a:p>
            <a:pPr lvl="1"/>
            <a:r>
              <a:rPr lang="en-US" sz="2000" dirty="0" smtClean="0"/>
              <a:t>Power </a:t>
            </a:r>
            <a:r>
              <a:rPr lang="en-US" sz="2000" dirty="0" smtClean="0"/>
              <a:t>consumption</a:t>
            </a:r>
          </a:p>
          <a:p>
            <a:r>
              <a:rPr lang="en-US" sz="2000" dirty="0" smtClean="0"/>
              <a:t>No output errors were detected.</a:t>
            </a:r>
          </a:p>
          <a:p>
            <a:r>
              <a:rPr lang="en-US" sz="2000" dirty="0" smtClean="0"/>
              <a:t>Large swing on the current. This could be due to high variation on the input signal.</a:t>
            </a:r>
          </a:p>
          <a:p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8" name="Content Placeholder 7" descr="current_vs_dose_max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149794"/>
            <a:ext cx="4038600" cy="302355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INA210 – Current shunt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The focus through the irradiation were:</a:t>
            </a:r>
          </a:p>
          <a:p>
            <a:pPr lvl="1"/>
            <a:r>
              <a:rPr lang="en-US" sz="2000" dirty="0" smtClean="0"/>
              <a:t>Power consumption</a:t>
            </a:r>
          </a:p>
          <a:p>
            <a:pPr lvl="1"/>
            <a:r>
              <a:rPr lang="en-US" sz="2000" dirty="0" smtClean="0"/>
              <a:t>Output voltage</a:t>
            </a:r>
            <a:r>
              <a:rPr lang="en-US" sz="2000" dirty="0" smtClean="0"/>
              <a:t>.</a:t>
            </a:r>
          </a:p>
          <a:p>
            <a:r>
              <a:rPr lang="en-US" sz="2400" dirty="0" smtClean="0"/>
              <a:t>Voltage decrease on one of the tests, and increased on the other.</a:t>
            </a:r>
          </a:p>
          <a:p>
            <a:r>
              <a:rPr lang="en-US" sz="2400" dirty="0" smtClean="0"/>
              <a:t>Could be due to LEDs on the input.</a:t>
            </a:r>
          </a:p>
          <a:p>
            <a:r>
              <a:rPr lang="en-US" sz="2400" dirty="0" smtClean="0"/>
              <a:t>Current </a:t>
            </a:r>
            <a:r>
              <a:rPr lang="en-US" sz="2400" dirty="0" err="1" smtClean="0"/>
              <a:t>vs</a:t>
            </a:r>
            <a:r>
              <a:rPr lang="en-US" sz="2400" dirty="0" smtClean="0"/>
              <a:t> dose characteristics are close to equal.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6" name="Content Placeholder 5" descr="curr_volt_vs_dose_ina1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60032" y="836712"/>
            <a:ext cx="4038600" cy="30235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10242" name="Picture 2" descr="C:\Users\Inge Nikolai\Documents\Master-thesis\figures\curr_volt_vs_dose_ina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861048"/>
            <a:ext cx="3960440" cy="296503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TLV3011 - Comparator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focus through the irradiation were:</a:t>
            </a:r>
          </a:p>
          <a:p>
            <a:pPr lvl="1"/>
            <a:r>
              <a:rPr lang="en-US" dirty="0" smtClean="0"/>
              <a:t>Power consumption</a:t>
            </a:r>
          </a:p>
          <a:p>
            <a:pPr lvl="1"/>
            <a:r>
              <a:rPr lang="en-US" dirty="0" smtClean="0"/>
              <a:t>Output voltage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Both of the tests failed, but after a fairly high dose, 85 and 95 </a:t>
            </a:r>
            <a:r>
              <a:rPr lang="en-US" dirty="0" err="1" smtClean="0"/>
              <a:t>kRad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Only small increase in current can be detected before the errors.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5" descr="current_vs_dose_tlv1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16016" y="404664"/>
            <a:ext cx="4038600" cy="30235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11266" name="Picture 2" descr="C:\Users\Inge Nikolai\Documents\Master-thesis\figures\current_vs_dose_tlv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501008"/>
            <a:ext cx="4032448" cy="301894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SmartFusion2 radiation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focus has been </a:t>
            </a:r>
            <a:r>
              <a:rPr lang="en-US" dirty="0" smtClean="0"/>
              <a:t>on </a:t>
            </a:r>
            <a:r>
              <a:rPr lang="en-US" dirty="0" smtClean="0"/>
              <a:t>Single event effects</a:t>
            </a:r>
          </a:p>
          <a:p>
            <a:r>
              <a:rPr lang="en-US" dirty="0" smtClean="0"/>
              <a:t>What were tested through the radiation test of the SF2</a:t>
            </a:r>
          </a:p>
          <a:p>
            <a:pPr lvl="1"/>
            <a:r>
              <a:rPr lang="en-US" dirty="0" smtClean="0"/>
              <a:t>Internal SRAM	</a:t>
            </a:r>
          </a:p>
          <a:p>
            <a:pPr lvl="1"/>
            <a:r>
              <a:rPr lang="en-US" dirty="0" smtClean="0"/>
              <a:t>Logic element</a:t>
            </a:r>
          </a:p>
          <a:p>
            <a:pPr lvl="1"/>
            <a:r>
              <a:rPr lang="en-US" dirty="0" smtClean="0"/>
              <a:t>PLL</a:t>
            </a:r>
          </a:p>
          <a:p>
            <a:pPr lvl="1"/>
            <a:r>
              <a:rPr lang="en-US" dirty="0" smtClean="0"/>
              <a:t>SEL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7" name="Picture 2" descr="C:\Users\Inge Nikolai\Downloads\SmartFusion2_StarterKi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1" y="2204864"/>
            <a:ext cx="3724254" cy="2727853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SRAM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VHDL code for communicating with SRAM memory.</a:t>
            </a:r>
          </a:p>
          <a:p>
            <a:r>
              <a:rPr lang="en-US" sz="2400" dirty="0" smtClean="0"/>
              <a:t>The checking processes is made in a 3 state </a:t>
            </a:r>
            <a:r>
              <a:rPr lang="en-US" sz="2400" dirty="0" err="1" smtClean="0"/>
              <a:t>state</a:t>
            </a:r>
            <a:r>
              <a:rPr lang="en-US" sz="2400" dirty="0" smtClean="0"/>
              <a:t>-</a:t>
            </a:r>
            <a:r>
              <a:rPr lang="en-US" sz="2400" dirty="0" smtClean="0"/>
              <a:t>machine.</a:t>
            </a:r>
          </a:p>
          <a:p>
            <a:r>
              <a:rPr lang="en-US" sz="2400" dirty="0" smtClean="0"/>
              <a:t>Outputs SEU counter, and cycle counter.</a:t>
            </a:r>
          </a:p>
          <a:p>
            <a:r>
              <a:rPr lang="en-US" sz="2400" dirty="0" smtClean="0"/>
              <a:t>There are two types of SRAM memory; micro SRAM and large SRAM</a:t>
            </a:r>
            <a:endParaRPr lang="en-US" sz="2400" dirty="0"/>
          </a:p>
        </p:txBody>
      </p:sp>
      <p:pic>
        <p:nvPicPr>
          <p:cNvPr id="6" name="Content Placeholder 5" descr="SRAM_flow_chart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28790" y="2084988"/>
            <a:ext cx="3677419" cy="31531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A design to check for SEU and SET in logic element.</a:t>
            </a:r>
          </a:p>
          <a:p>
            <a:r>
              <a:rPr lang="en-US" sz="2000" dirty="0" smtClean="0"/>
              <a:t>SET is dependable on frequency, SEU in register are not.</a:t>
            </a:r>
          </a:p>
          <a:p>
            <a:r>
              <a:rPr lang="en-US" sz="2000" dirty="0" smtClean="0"/>
              <a:t>Are able to control the PLL frequency, through a register which is accessible by the microcontroller subsystem.</a:t>
            </a:r>
          </a:p>
          <a:p>
            <a:r>
              <a:rPr lang="en-US" sz="2000" dirty="0" smtClean="0"/>
              <a:t>A known pattern is sent in to the shift-registers, generated in the FPGA.</a:t>
            </a:r>
          </a:p>
          <a:p>
            <a:r>
              <a:rPr lang="en-US" sz="2000" dirty="0" smtClean="0"/>
              <a:t>The output of the register chain is checked by use of another starter-kit.</a:t>
            </a:r>
          </a:p>
          <a:p>
            <a:r>
              <a:rPr lang="en-US" sz="2000" dirty="0" smtClean="0"/>
              <a:t>WSR output.</a:t>
            </a:r>
            <a:endParaRPr lang="en-US" sz="2000" dirty="0"/>
          </a:p>
        </p:txBody>
      </p:sp>
      <p:pic>
        <p:nvPicPr>
          <p:cNvPr id="6" name="Content Placeholder 5" descr="Shift_register_design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864219"/>
            <a:ext cx="4038600" cy="15947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PLL and </a:t>
            </a:r>
            <a:r>
              <a:rPr lang="en-US" dirty="0" smtClean="0"/>
              <a:t>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PLLs are checked by checking the lock signa</a:t>
            </a:r>
            <a:r>
              <a:rPr lang="en-US" dirty="0" smtClean="0"/>
              <a:t>l of the PLL.</a:t>
            </a:r>
          </a:p>
          <a:p>
            <a:r>
              <a:rPr lang="en-US" dirty="0" smtClean="0"/>
              <a:t>This is done by checking for falling edges.</a:t>
            </a:r>
          </a:p>
          <a:p>
            <a:r>
              <a:rPr lang="en-US" dirty="0" smtClean="0"/>
              <a:t>Latchup is detected by checking power consumption.</a:t>
            </a:r>
          </a:p>
          <a:p>
            <a:r>
              <a:rPr lang="en-US" dirty="0" smtClean="0"/>
              <a:t>Sudden increase in current consumption is most likely SEL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b-NO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ALICE is there to study a state of matter called quark-gluon plasma.</a:t>
            </a:r>
          </a:p>
          <a:p>
            <a:r>
              <a:rPr lang="en-US" sz="2000" dirty="0" smtClean="0"/>
              <a:t>The main tracking detector in ALICE, is the TPC.</a:t>
            </a:r>
          </a:p>
          <a:p>
            <a:r>
              <a:rPr lang="en-US" sz="2000" dirty="0" smtClean="0"/>
              <a:t>The main board in the TPC is RCU, which controls the readout and sends data from the detector to a computer.</a:t>
            </a:r>
          </a:p>
          <a:p>
            <a:endParaRPr lang="en-US" sz="2000" dirty="0"/>
          </a:p>
        </p:txBody>
      </p:sp>
      <p:pic>
        <p:nvPicPr>
          <p:cNvPr id="9" name="Content Placeholder 8" descr="TPC_layout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16016" y="3717032"/>
            <a:ext cx="4038600" cy="18040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1026" name="Picture 2" descr="C:\Users\Inge Nikolai\Documents\Master-thesis\figures\ALICE_layou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7292" y="548681"/>
            <a:ext cx="4506707" cy="237626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from OCL – SRAM run1</a:t>
            </a:r>
            <a:endParaRPr lang="en-US" dirty="0"/>
          </a:p>
        </p:txBody>
      </p:sp>
      <p:pic>
        <p:nvPicPr>
          <p:cNvPr id="11" name="Content Placeholder 10" descr="lsram_fluence_vs_time_sf2_1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60032" y="836712"/>
            <a:ext cx="4038600" cy="30235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13" name="Picture 12" descr="usram_fluence_vs_time_sf2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3861049"/>
            <a:ext cx="4056621" cy="3037042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We can see a close to linear increase of SEU compared to fluence.</a:t>
            </a:r>
          </a:p>
          <a:p>
            <a:r>
              <a:rPr lang="en-US" sz="2000" dirty="0" smtClean="0"/>
              <a:t>Problem with Microcontroller subsystem.</a:t>
            </a:r>
          </a:p>
          <a:p>
            <a:r>
              <a:rPr lang="en-US" sz="2000" dirty="0" smtClean="0"/>
              <a:t>Cross section was calculated to be:</a:t>
            </a:r>
          </a:p>
          <a:p>
            <a:r>
              <a:rPr lang="en-US" sz="2000" dirty="0" smtClean="0"/>
              <a:t>3.68 ± 0.64 *10</a:t>
            </a:r>
            <a:r>
              <a:rPr lang="en-US" sz="2000" baseline="30000" dirty="0" smtClean="0"/>
              <a:t>-14</a:t>
            </a:r>
            <a:r>
              <a:rPr lang="en-US" sz="2000" dirty="0" smtClean="0"/>
              <a:t> for large SRAM</a:t>
            </a:r>
          </a:p>
          <a:p>
            <a:r>
              <a:rPr lang="en-US" sz="2000" dirty="0" smtClean="0"/>
              <a:t>For micro SRAM 1.03 </a:t>
            </a:r>
            <a:r>
              <a:rPr lang="en-US" sz="2000" dirty="0" smtClean="0"/>
              <a:t>± </a:t>
            </a:r>
            <a:r>
              <a:rPr lang="en-US" sz="2000" dirty="0" smtClean="0"/>
              <a:t>0.18 </a:t>
            </a:r>
            <a:r>
              <a:rPr lang="en-US" sz="2000" dirty="0" smtClean="0"/>
              <a:t>*10</a:t>
            </a:r>
            <a:r>
              <a:rPr lang="en-US" sz="2000" baseline="30000" dirty="0" smtClean="0"/>
              <a:t>-14</a:t>
            </a:r>
            <a:r>
              <a:rPr lang="en-US" sz="2000" dirty="0" smtClean="0"/>
              <a:t> 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from OCL </a:t>
            </a:r>
            <a:r>
              <a:rPr lang="en-US" dirty="0" smtClean="0"/>
              <a:t>– SRAM run2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Problem with Microcontroller subsystem.</a:t>
            </a:r>
          </a:p>
          <a:p>
            <a:r>
              <a:rPr lang="en-US" dirty="0" smtClean="0"/>
              <a:t>Cross section was calculated to be:</a:t>
            </a:r>
          </a:p>
          <a:p>
            <a:r>
              <a:rPr lang="en-US" dirty="0" smtClean="0"/>
              <a:t>3.37 </a:t>
            </a:r>
            <a:r>
              <a:rPr lang="en-US" dirty="0" smtClean="0"/>
              <a:t>± </a:t>
            </a:r>
            <a:r>
              <a:rPr lang="en-US" dirty="0" smtClean="0"/>
              <a:t>0.59 </a:t>
            </a:r>
            <a:r>
              <a:rPr lang="en-US" dirty="0" smtClean="0"/>
              <a:t>*10</a:t>
            </a:r>
            <a:r>
              <a:rPr lang="en-US" baseline="30000" dirty="0" smtClean="0"/>
              <a:t>-14</a:t>
            </a:r>
            <a:r>
              <a:rPr lang="en-US" dirty="0" smtClean="0"/>
              <a:t> for large SRAM</a:t>
            </a:r>
          </a:p>
          <a:p>
            <a:r>
              <a:rPr lang="en-US" dirty="0" smtClean="0"/>
              <a:t>For micro SRAM </a:t>
            </a:r>
            <a:r>
              <a:rPr lang="en-US" dirty="0" smtClean="0"/>
              <a:t>1.51 </a:t>
            </a:r>
            <a:r>
              <a:rPr lang="en-US" dirty="0" smtClean="0"/>
              <a:t>± </a:t>
            </a:r>
            <a:r>
              <a:rPr lang="en-US" dirty="0" smtClean="0"/>
              <a:t>0.27 </a:t>
            </a:r>
            <a:r>
              <a:rPr lang="en-US" dirty="0" smtClean="0"/>
              <a:t>*10</a:t>
            </a:r>
            <a:r>
              <a:rPr lang="en-US" baseline="30000" dirty="0" smtClean="0"/>
              <a:t>-14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6" name="Content Placeholder 11" descr="lsram_fluence_vs_time_sf2_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572000" y="836712"/>
            <a:ext cx="4038600" cy="302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usram_fluence_vs_time_sf2_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3861047"/>
            <a:ext cx="4003074" cy="299695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from OCL – </a:t>
            </a:r>
            <a:r>
              <a:rPr lang="en-US" dirty="0" smtClean="0"/>
              <a:t>Logic element (only run2)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Didn’t manage to get the logic element test working on run1</a:t>
            </a:r>
          </a:p>
          <a:p>
            <a:r>
              <a:rPr lang="en-US" dirty="0" smtClean="0"/>
              <a:t>Only run with 40 </a:t>
            </a:r>
            <a:r>
              <a:rPr lang="en-US" dirty="0" err="1" smtClean="0"/>
              <a:t>Mhz</a:t>
            </a:r>
            <a:endParaRPr lang="en-US" dirty="0" smtClean="0"/>
          </a:p>
          <a:p>
            <a:r>
              <a:rPr lang="en-US" dirty="0" smtClean="0"/>
              <a:t>Which means that we are not able to distinguish between SET and SEU.</a:t>
            </a:r>
          </a:p>
          <a:p>
            <a:r>
              <a:rPr lang="en-US" dirty="0" smtClean="0"/>
              <a:t>Cross section</a:t>
            </a:r>
            <a:r>
              <a:rPr lang="en-US" dirty="0" smtClean="0"/>
              <a:t> per </a:t>
            </a:r>
            <a:r>
              <a:rPr lang="en-US" dirty="0" smtClean="0"/>
              <a:t>register was calculated to be: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2.74 ± 0.67*10</a:t>
            </a:r>
            <a:r>
              <a:rPr lang="en-US" baseline="30000" dirty="0" smtClean="0"/>
              <a:t>-14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4788024" y="1340768"/>
          <a:ext cx="40386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SEU in registers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Exposed time [s]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Fluence</a:t>
                      </a:r>
                      <a:r>
                        <a:rPr lang="en-US" baseline="0" dirty="0" smtClean="0"/>
                        <a:t> [n/cm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620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2.28</a:t>
                      </a:r>
                      <a:r>
                        <a:rPr lang="en-US" dirty="0" smtClean="0"/>
                        <a:t>*10</a:t>
                      </a:r>
                      <a:r>
                        <a:rPr lang="en-US" baseline="30000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from OCL – </a:t>
            </a:r>
            <a:r>
              <a:rPr lang="en-US" dirty="0" smtClean="0"/>
              <a:t>SEL</a:t>
            </a:r>
            <a:endParaRPr lang="en-US" dirty="0"/>
          </a:p>
        </p:txBody>
      </p:sp>
      <p:pic>
        <p:nvPicPr>
          <p:cNvPr id="7" name="Content Placeholder 6" descr="1v2_current_dose_sf2_2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932040" y="3834450"/>
            <a:ext cx="4038600" cy="3023550"/>
          </a:xfrm>
        </p:spPr>
      </p:pic>
      <p:pic>
        <p:nvPicPr>
          <p:cNvPr id="6" name="Content Placeholder 5" descr="1v2_current_dose_sf2_1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60032" y="836712"/>
            <a:ext cx="4038600" cy="30235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340768"/>
            <a:ext cx="41764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We got two </a:t>
            </a:r>
            <a:r>
              <a:rPr lang="en-US" sz="2400" dirty="0" err="1" smtClean="0"/>
              <a:t>latchups</a:t>
            </a:r>
            <a:r>
              <a:rPr lang="en-US" sz="2400" dirty="0" smtClean="0"/>
              <a:t> during our two runs</a:t>
            </a:r>
          </a:p>
          <a:p>
            <a:pPr algn="l">
              <a:buFont typeface="Arial" pitchFamily="34" charset="0"/>
              <a:buChar char="•"/>
            </a:pPr>
            <a:r>
              <a:rPr lang="en-US" sz="2400" dirty="0" smtClean="0"/>
              <a:t>The falls in current are when the microcontroller subsystem stops working.</a:t>
            </a:r>
          </a:p>
          <a:p>
            <a:pPr algn="l">
              <a:buFont typeface="Arial" pitchFamily="34" charset="0"/>
              <a:buChar char="•"/>
            </a:pPr>
            <a:r>
              <a:rPr lang="en-US" sz="2400" dirty="0" smtClean="0"/>
              <a:t>The current is slightly higher during run2 then run1, this is due to the logic element test is only running on run2.</a:t>
            </a:r>
          </a:p>
          <a:p>
            <a:pPr algn="l">
              <a:buFont typeface="Arial" pitchFamily="34" charset="0"/>
              <a:buChar char="•"/>
            </a:pPr>
            <a:r>
              <a:rPr lang="en-US" sz="2400" dirty="0" smtClean="0"/>
              <a:t>The current didn’t go back to normal after run2.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from OCL – </a:t>
            </a:r>
            <a:r>
              <a:rPr lang="en-US" dirty="0" smtClean="0"/>
              <a:t>PLL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 got regularly PLL lock-loss during the radiation test.</a:t>
            </a:r>
          </a:p>
          <a:p>
            <a:r>
              <a:rPr lang="en-US" dirty="0" smtClean="0"/>
              <a:t>The average cross section was calculated to be:</a:t>
            </a:r>
          </a:p>
          <a:p>
            <a:r>
              <a:rPr lang="en-US" dirty="0" smtClean="0"/>
              <a:t>1.46 ± 0.31*10</a:t>
            </a:r>
            <a:r>
              <a:rPr lang="en-US" baseline="30000" dirty="0" smtClean="0"/>
              <a:t>-10</a:t>
            </a:r>
          </a:p>
          <a:p>
            <a:endParaRPr lang="en-US" dirty="0"/>
          </a:p>
        </p:txBody>
      </p:sp>
      <p:pic>
        <p:nvPicPr>
          <p:cNvPr id="6" name="Content Placeholder 5" descr="PLLerrors_vs_fluence_sf2_1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932040" y="764704"/>
            <a:ext cx="4038600" cy="30235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58370" name="Picture 2" descr="C:\Users\Inge Nikolai\Documents\Master-thesis\figures\PLLerrors_vs_fluence_sf2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785145"/>
            <a:ext cx="4032448" cy="301894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tests at </a:t>
            </a:r>
            <a:r>
              <a:rPr lang="en-US" dirty="0" smtClean="0"/>
              <a:t>TSL – 170 </a:t>
            </a:r>
            <a:r>
              <a:rPr lang="en-US" dirty="0" err="1" smtClean="0"/>
              <a:t>MeV</a:t>
            </a:r>
            <a:r>
              <a:rPr lang="en-US" dirty="0" smtClean="0"/>
              <a:t> proton beam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 focus was </a:t>
            </a:r>
            <a:r>
              <a:rPr lang="en-US" dirty="0" smtClean="0"/>
              <a:t>SF2.</a:t>
            </a:r>
          </a:p>
          <a:p>
            <a:r>
              <a:rPr lang="en-US" dirty="0" smtClean="0"/>
              <a:t>Two prototype of RCU2 was tested</a:t>
            </a:r>
            <a:r>
              <a:rPr lang="en-US" dirty="0" smtClean="0"/>
              <a:t> </a:t>
            </a:r>
            <a:r>
              <a:rPr lang="en-US" dirty="0" smtClean="0"/>
              <a:t>and three starter-kits</a:t>
            </a:r>
            <a:endParaRPr lang="en-US" dirty="0" smtClean="0"/>
          </a:p>
          <a:p>
            <a:r>
              <a:rPr lang="en-US" dirty="0" smtClean="0"/>
              <a:t>Detector Data Link2 (SF2 + optical transceiver)</a:t>
            </a:r>
          </a:p>
          <a:p>
            <a:r>
              <a:rPr lang="en-US" dirty="0" smtClean="0"/>
              <a:t>Timing, trigger and Control (SF2 + Optical receiver)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tests at </a:t>
            </a:r>
            <a:r>
              <a:rPr lang="en-US" dirty="0" smtClean="0"/>
              <a:t>TSL – SRAM test 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Cross section was calculated to be:</a:t>
            </a:r>
          </a:p>
          <a:p>
            <a:r>
              <a:rPr lang="en-US" dirty="0" smtClean="0"/>
              <a:t>LSRAM = 3.64 </a:t>
            </a:r>
            <a:r>
              <a:rPr lang="en-US" dirty="0" smtClean="0"/>
              <a:t>± </a:t>
            </a:r>
            <a:r>
              <a:rPr lang="en-US" dirty="0" smtClean="0"/>
              <a:t>0.38 *10</a:t>
            </a:r>
            <a:r>
              <a:rPr lang="en-US" baseline="30000" dirty="0" smtClean="0"/>
              <a:t>-14</a:t>
            </a:r>
            <a:r>
              <a:rPr lang="en-US" dirty="0" smtClean="0"/>
              <a:t> </a:t>
            </a:r>
          </a:p>
          <a:p>
            <a:r>
              <a:rPr lang="en-US" dirty="0" smtClean="0"/>
              <a:t>µSRAM =</a:t>
            </a:r>
            <a:r>
              <a:rPr lang="en-US" dirty="0" smtClean="0"/>
              <a:t> </a:t>
            </a:r>
            <a:r>
              <a:rPr lang="en-US" dirty="0" smtClean="0"/>
              <a:t>1.27 </a:t>
            </a:r>
            <a:r>
              <a:rPr lang="en-US" dirty="0" smtClean="0"/>
              <a:t>± </a:t>
            </a:r>
            <a:r>
              <a:rPr lang="en-US" dirty="0" smtClean="0"/>
              <a:t>0.13 </a:t>
            </a:r>
            <a:r>
              <a:rPr lang="en-US" dirty="0" smtClean="0"/>
              <a:t>*10</a:t>
            </a:r>
            <a:r>
              <a:rPr lang="en-US" baseline="30000" dirty="0" smtClean="0"/>
              <a:t>-14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Still had problems with microcontroller subsystem.</a:t>
            </a:r>
          </a:p>
          <a:p>
            <a:endParaRPr lang="en-US" dirty="0" smtClean="0"/>
          </a:p>
        </p:txBody>
      </p:sp>
      <p:pic>
        <p:nvPicPr>
          <p:cNvPr id="11" name="Content Placeholder 6" descr="usram_fluence_vs_time_sf2_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932040" y="3834450"/>
            <a:ext cx="4038600" cy="302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Content Placeholder 12" descr="lsram_fluence_vs_time_sf2_3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932040" y="836712"/>
            <a:ext cx="4038600" cy="3023550"/>
          </a:xfr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tests at </a:t>
            </a:r>
            <a:r>
              <a:rPr lang="en-US" dirty="0" smtClean="0"/>
              <a:t>TSL – SRAM test 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8" name="Content Placeholder 7" descr="lsram_fluence_vs_time_sf2_4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932040" y="836712"/>
            <a:ext cx="4038600" cy="3023550"/>
          </a:xfrm>
        </p:spPr>
      </p:pic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Cross section was calculated to be:</a:t>
            </a:r>
          </a:p>
          <a:p>
            <a:r>
              <a:rPr lang="en-US" dirty="0" smtClean="0"/>
              <a:t>LSRAM = 3</a:t>
            </a:r>
            <a:r>
              <a:rPr lang="en-US" dirty="0" smtClean="0"/>
              <a:t>.37 </a:t>
            </a:r>
            <a:r>
              <a:rPr lang="en-US" dirty="0" smtClean="0"/>
              <a:t>± </a:t>
            </a:r>
            <a:r>
              <a:rPr lang="en-US" dirty="0" smtClean="0"/>
              <a:t>0.35 </a:t>
            </a:r>
            <a:r>
              <a:rPr lang="en-US" dirty="0" smtClean="0"/>
              <a:t>*10</a:t>
            </a:r>
            <a:r>
              <a:rPr lang="en-US" baseline="30000" dirty="0" smtClean="0"/>
              <a:t>-14</a:t>
            </a:r>
            <a:r>
              <a:rPr lang="en-US" dirty="0" smtClean="0"/>
              <a:t> </a:t>
            </a:r>
          </a:p>
          <a:p>
            <a:r>
              <a:rPr lang="en-US" dirty="0" smtClean="0"/>
              <a:t>µSRAM </a:t>
            </a:r>
            <a:r>
              <a:rPr lang="en-US" dirty="0" smtClean="0"/>
              <a:t>=</a:t>
            </a:r>
            <a:r>
              <a:rPr lang="en-US" dirty="0" smtClean="0"/>
              <a:t> </a:t>
            </a:r>
            <a:r>
              <a:rPr lang="en-US" dirty="0" smtClean="0"/>
              <a:t>1.51 </a:t>
            </a:r>
            <a:r>
              <a:rPr lang="en-US" dirty="0" smtClean="0"/>
              <a:t>± </a:t>
            </a:r>
            <a:r>
              <a:rPr lang="en-US" dirty="0" smtClean="0"/>
              <a:t>0.16 </a:t>
            </a:r>
            <a:r>
              <a:rPr lang="en-US" dirty="0" smtClean="0"/>
              <a:t>*10</a:t>
            </a:r>
            <a:r>
              <a:rPr lang="en-US" baseline="30000" dirty="0" smtClean="0"/>
              <a:t>-14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Still had problems with microcontroller subsystem.</a:t>
            </a:r>
          </a:p>
          <a:p>
            <a:endParaRPr lang="en-US" dirty="0"/>
          </a:p>
        </p:txBody>
      </p:sp>
      <p:pic>
        <p:nvPicPr>
          <p:cNvPr id="14" name="Content Placeholder 8" descr="usram_fluence_vs_time_sf2_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32040" y="3834450"/>
            <a:ext cx="4038600" cy="302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tests at TSL </a:t>
            </a:r>
            <a:r>
              <a:rPr lang="en-US" dirty="0" smtClean="0"/>
              <a:t>– Logic </a:t>
            </a:r>
            <a:r>
              <a:rPr lang="en-US" dirty="0" smtClean="0"/>
              <a:t>element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8219256" cy="3600177"/>
          </a:xfrm>
        </p:spPr>
        <p:txBody>
          <a:bodyPr/>
          <a:lstStyle/>
          <a:p>
            <a:r>
              <a:rPr lang="en-US" sz="2400" dirty="0" smtClean="0"/>
              <a:t>Ran at 40, 80 and 160 Mhz.</a:t>
            </a:r>
          </a:p>
          <a:p>
            <a:r>
              <a:rPr lang="en-US" sz="2400" dirty="0" smtClean="0"/>
              <a:t>Didn’t see a pattern with increasing detected SEU with higher frequencies. Could be due to not sufficient data</a:t>
            </a:r>
          </a:p>
          <a:p>
            <a:r>
              <a:rPr lang="en-US" sz="2400" dirty="0" smtClean="0"/>
              <a:t>Mean Time Between Failure (MTBF) is in the area of 9 to 38 min, considering run2 in the LHC, with 216 RCU2 and if all registers are </a:t>
            </a:r>
            <a:r>
              <a:rPr lang="en-US" sz="2400" dirty="0" smtClean="0"/>
              <a:t>used.</a:t>
            </a:r>
          </a:p>
          <a:p>
            <a:r>
              <a:rPr lang="en-US" sz="2400" dirty="0" smtClean="0"/>
              <a:t>That means that redundancy or error fixing code should be used when possible.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8193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23075" t="39762" r="12737" b="31710"/>
          <a:stretch>
            <a:fillRect/>
          </a:stretch>
        </p:blipFill>
        <p:spPr bwMode="auto">
          <a:xfrm>
            <a:off x="1331640" y="5013176"/>
            <a:ext cx="6192688" cy="154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tests at </a:t>
            </a:r>
            <a:r>
              <a:rPr lang="en-US" dirty="0" smtClean="0"/>
              <a:t>TSL – PLL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During the test three PLL was monitored.</a:t>
            </a:r>
          </a:p>
          <a:p>
            <a:r>
              <a:rPr lang="en-US" sz="2400" dirty="0" smtClean="0"/>
              <a:t>A average cross section was calculated to be:</a:t>
            </a:r>
          </a:p>
          <a:p>
            <a:pPr>
              <a:buNone/>
            </a:pPr>
            <a:r>
              <a:rPr lang="en-US" sz="2400" dirty="0" smtClean="0"/>
              <a:t>	2.39±0.10 * 10</a:t>
            </a:r>
            <a:r>
              <a:rPr lang="en-US" sz="2400" baseline="30000" dirty="0" smtClean="0"/>
              <a:t>-10</a:t>
            </a:r>
            <a:r>
              <a:rPr lang="en-US" sz="2400" baseline="30000" dirty="0" smtClean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This means that if only 1 PLL is used, we will see PLL lock-loss every 107 min when all the RCU2 are mounted in the TPC.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7169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37339" t="42932" r="25218" b="34880"/>
          <a:stretch>
            <a:fillRect/>
          </a:stretch>
        </p:blipFill>
        <p:spPr bwMode="auto">
          <a:xfrm>
            <a:off x="4607496" y="2708920"/>
            <a:ext cx="453650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b-NO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LHC is currently shut down for maintenance and upgrade to higher energies.</a:t>
            </a:r>
          </a:p>
          <a:p>
            <a:r>
              <a:rPr lang="en-US" sz="2000" dirty="0" smtClean="0"/>
              <a:t>This require more of the RCU, therefore a RCU2 has been made.</a:t>
            </a:r>
          </a:p>
          <a:p>
            <a:r>
              <a:rPr lang="en-US" sz="2000" dirty="0" smtClean="0"/>
              <a:t>The RCU2 will improve the readout rate with 2.6 times, and will be more robust towards radiation induced effects.</a:t>
            </a:r>
          </a:p>
          <a:p>
            <a:r>
              <a:rPr lang="en-US" sz="2000" dirty="0" smtClean="0"/>
              <a:t> A new board introduce new components.</a:t>
            </a:r>
          </a:p>
          <a:p>
            <a:r>
              <a:rPr lang="en-US" sz="2000" dirty="0" smtClean="0"/>
              <a:t>Every new component which is being used in the design of RCU2 has to be tested for radiation, before it can be cleared to be used on the RCU2.</a:t>
            </a:r>
          </a:p>
          <a:p>
            <a:r>
              <a:rPr lang="en-US" sz="2000" dirty="0" smtClean="0"/>
              <a:t>That is what this work consist of: Radiation testing of components used in the RCU2 design.</a:t>
            </a:r>
          </a:p>
          <a:p>
            <a:endParaRPr lang="en-US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tests at </a:t>
            </a:r>
            <a:r>
              <a:rPr lang="en-US" dirty="0" smtClean="0"/>
              <a:t>TSL – 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WE got regularly SEL during the test.</a:t>
            </a:r>
          </a:p>
          <a:p>
            <a:r>
              <a:rPr lang="en-US" sz="2400" dirty="0" smtClean="0"/>
              <a:t>But we also had a problem, with drop in current.</a:t>
            </a:r>
          </a:p>
          <a:p>
            <a:r>
              <a:rPr lang="en-US" sz="2400" dirty="0" smtClean="0"/>
              <a:t>When this happened the 1.2 V dropped to around 0.85 mV</a:t>
            </a:r>
          </a:p>
          <a:p>
            <a:r>
              <a:rPr lang="en-US" sz="2400" dirty="0" smtClean="0"/>
              <a:t>This happened well as often as the latches.</a:t>
            </a:r>
          </a:p>
          <a:p>
            <a:r>
              <a:rPr lang="en-US" sz="2400" dirty="0" smtClean="0"/>
              <a:t>Cross section will therefore not give us a correct</a:t>
            </a:r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limit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test to see how high up in dose of radiation the SF2 tolerates, before it cannot be programmed anymore.</a:t>
            </a:r>
          </a:p>
          <a:p>
            <a:r>
              <a:rPr lang="en-US" dirty="0" smtClean="0"/>
              <a:t>We tried programming after 1.20 </a:t>
            </a:r>
            <a:r>
              <a:rPr lang="en-US" dirty="0" err="1" smtClean="0"/>
              <a:t>kRad</a:t>
            </a:r>
            <a:r>
              <a:rPr lang="en-US" dirty="0" smtClean="0"/>
              <a:t>, 2.54 </a:t>
            </a:r>
            <a:r>
              <a:rPr lang="en-US" dirty="0" err="1" smtClean="0"/>
              <a:t>kRad</a:t>
            </a:r>
            <a:r>
              <a:rPr lang="en-US" dirty="0" smtClean="0"/>
              <a:t> and 3.80 </a:t>
            </a:r>
            <a:r>
              <a:rPr lang="en-US" dirty="0" err="1" smtClean="0"/>
              <a:t>kRad</a:t>
            </a:r>
            <a:r>
              <a:rPr lang="en-US" dirty="0" smtClean="0"/>
              <a:t>.</a:t>
            </a:r>
          </a:p>
          <a:p>
            <a:r>
              <a:rPr lang="en-US" dirty="0" smtClean="0"/>
              <a:t>After 3.80 </a:t>
            </a:r>
            <a:r>
              <a:rPr lang="en-US" dirty="0" err="1" smtClean="0"/>
              <a:t>kRad</a:t>
            </a:r>
            <a:r>
              <a:rPr lang="en-US" dirty="0" smtClean="0"/>
              <a:t> the programming failed.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tests at TSL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Detector data link.</a:t>
            </a:r>
            <a:endParaRPr lang="en-US" dirty="0" smtClean="0"/>
          </a:p>
          <a:p>
            <a:r>
              <a:rPr lang="en-US" dirty="0" smtClean="0"/>
              <a:t>Timing, trigger and control.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</a:t>
            </a:r>
            <a:r>
              <a:rPr lang="en-US" dirty="0" err="1" smtClean="0"/>
              <a:t>Conclution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Plassholder for bunntekst 3"/>
          <p:cNvSpPr>
            <a:spLocks noGrp="1"/>
          </p:cNvSpPr>
          <p:nvPr>
            <p:ph type="ftr" sz="quarter" idx="10"/>
          </p:nvPr>
        </p:nvSpPr>
        <p:spPr>
          <a:xfrm>
            <a:off x="1619250" y="5641975"/>
            <a:ext cx="5889625" cy="288925"/>
          </a:xfrm>
          <a:noFill/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nb-NO" sz="1600" smtClean="0">
                <a:latin typeface="Times New Roman" pitchFamily="18" charset="0"/>
              </a:rPr>
              <a:t>Department of Physics and Technology</a:t>
            </a:r>
            <a:endParaRPr lang="nb-NO" altLang="nb-NO" sz="1600" smtClean="0"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b-NO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tested components consist of:</a:t>
            </a:r>
          </a:p>
          <a:p>
            <a:r>
              <a:rPr lang="en-US" dirty="0" smtClean="0"/>
              <a:t>power regulators (TPS51200, MIC69302U)</a:t>
            </a:r>
          </a:p>
          <a:p>
            <a:r>
              <a:rPr lang="en-US" dirty="0" smtClean="0"/>
              <a:t>Bus transceivers (SN74AVCB164245, SN74AVC2T245)</a:t>
            </a:r>
          </a:p>
          <a:p>
            <a:r>
              <a:rPr lang="en-US" dirty="0" smtClean="0"/>
              <a:t>Multiplexer/</a:t>
            </a:r>
            <a:r>
              <a:rPr lang="en-US" dirty="0" err="1" smtClean="0"/>
              <a:t>demultiplexer</a:t>
            </a:r>
            <a:r>
              <a:rPr lang="en-US" dirty="0" smtClean="0"/>
              <a:t> (QS3VH257)</a:t>
            </a:r>
          </a:p>
          <a:p>
            <a:r>
              <a:rPr lang="en-US" dirty="0" smtClean="0"/>
              <a:t>1 to 4 fan-out buffer (SY89831)</a:t>
            </a:r>
          </a:p>
          <a:p>
            <a:r>
              <a:rPr lang="en-US" dirty="0" smtClean="0"/>
              <a:t>Limiting Amplifiers (ADN2814 and MAX3748)</a:t>
            </a:r>
          </a:p>
          <a:p>
            <a:r>
              <a:rPr lang="en-US" dirty="0" smtClean="0"/>
              <a:t>Current shunt monitor (INA210)</a:t>
            </a:r>
          </a:p>
          <a:p>
            <a:r>
              <a:rPr lang="en-US" dirty="0" smtClean="0"/>
              <a:t>Comparator (TLV3011)</a:t>
            </a:r>
          </a:p>
          <a:p>
            <a:r>
              <a:rPr lang="en-US" dirty="0" err="1" smtClean="0"/>
              <a:t>SoC</a:t>
            </a:r>
            <a:r>
              <a:rPr lang="en-US" dirty="0" smtClean="0"/>
              <a:t> FPGA (SF2 M2S050-FG484 and M2S050ES-FG896)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for radiation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radiation effects which have been checked for are:</a:t>
            </a:r>
          </a:p>
          <a:p>
            <a:r>
              <a:rPr lang="en-US" dirty="0" smtClean="0"/>
              <a:t>Accumulative effects – Long term effects due to radiation</a:t>
            </a:r>
          </a:p>
          <a:p>
            <a:pPr lvl="1"/>
            <a:r>
              <a:rPr lang="en-US" dirty="0" smtClean="0"/>
              <a:t>TID</a:t>
            </a:r>
          </a:p>
          <a:p>
            <a:r>
              <a:rPr lang="en-US" dirty="0" smtClean="0"/>
              <a:t>Single events effects – Effects from a single particle in a electronic device.</a:t>
            </a:r>
          </a:p>
          <a:p>
            <a:pPr lvl="1"/>
            <a:r>
              <a:rPr lang="en-US" dirty="0" smtClean="0"/>
              <a:t>SEU</a:t>
            </a:r>
          </a:p>
          <a:p>
            <a:pPr lvl="1"/>
            <a:r>
              <a:rPr lang="en-US" dirty="0" smtClean="0"/>
              <a:t>SET</a:t>
            </a:r>
          </a:p>
          <a:p>
            <a:pPr lvl="1"/>
            <a:r>
              <a:rPr lang="en-US" dirty="0" smtClean="0"/>
              <a:t>SEL</a:t>
            </a:r>
          </a:p>
          <a:p>
            <a:pPr lvl="2"/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preparation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be able to test the different component a PCB was made for each of the components, except for SF2, where a SF2 starter-kit was used.</a:t>
            </a:r>
          </a:p>
          <a:p>
            <a:r>
              <a:rPr lang="en-US" dirty="0" smtClean="0"/>
              <a:t>To be able to send input data and measure output data from the different components USB-DAQ devices from NI was used.</a:t>
            </a:r>
          </a:p>
          <a:p>
            <a:r>
              <a:rPr lang="en-US" dirty="0" smtClean="0"/>
              <a:t>Two PCB was preferable made, this was done for all components except two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PCB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13" name="Picture 2" descr="C:\Users\Inge Nikolai\Documents\Master-thesis\figures\QS3VH257_sch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589"/>
            <a:ext cx="7848317" cy="465768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Physics and Technology</a:t>
            </a:r>
            <a:endParaRPr lang="nb-NO" dirty="0"/>
          </a:p>
        </p:txBody>
      </p:sp>
      <p:pic>
        <p:nvPicPr>
          <p:cNvPr id="6" name="Content Placeholder 7" descr="PCB_board2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-835" r="48037"/>
          <a:stretch>
            <a:fillRect/>
          </a:stretch>
        </p:blipFill>
        <p:spPr>
          <a:xfrm>
            <a:off x="917668" y="1196975"/>
            <a:ext cx="3117663" cy="4929188"/>
          </a:xfrm>
        </p:spPr>
      </p:pic>
      <p:pic>
        <p:nvPicPr>
          <p:cNvPr id="7" name="Content Placeholder 6" descr="backside_PCB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l="-3279" t="-563" r="-820" b="-11302"/>
          <a:stretch>
            <a:fillRect/>
          </a:stretch>
        </p:blipFill>
        <p:spPr>
          <a:xfrm>
            <a:off x="5076056" y="1196753"/>
            <a:ext cx="3291423" cy="5661248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-UiB-Institusjonell-mal-rev03">
  <a:themeElements>
    <a:clrScheme name="UiB_04_LysarkSkjerm01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BBC7"/>
      </a:accent1>
      <a:accent2>
        <a:srgbClr val="005473"/>
      </a:accent2>
      <a:accent3>
        <a:srgbClr val="FFFFFF"/>
      </a:accent3>
      <a:accent4>
        <a:srgbClr val="000000"/>
      </a:accent4>
      <a:accent5>
        <a:srgbClr val="CADAE0"/>
      </a:accent5>
      <a:accent6>
        <a:srgbClr val="004B68"/>
      </a:accent6>
      <a:hlink>
        <a:srgbClr val="77AF00"/>
      </a:hlink>
      <a:folHlink>
        <a:srgbClr val="D95900"/>
      </a:folHlink>
    </a:clrScheme>
    <a:fontScheme name="UiB_04_LysarkSkjerm0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b-NO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b-NO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iB_04_LysarkSkjerm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B_04_LysarkSkjerm0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B_04_LysarkSkjerm01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BBC7"/>
        </a:accent1>
        <a:accent2>
          <a:srgbClr val="005473"/>
        </a:accent2>
        <a:accent3>
          <a:srgbClr val="FFFFFF"/>
        </a:accent3>
        <a:accent4>
          <a:srgbClr val="000000"/>
        </a:accent4>
        <a:accent5>
          <a:srgbClr val="CADAE0"/>
        </a:accent5>
        <a:accent6>
          <a:srgbClr val="004B68"/>
        </a:accent6>
        <a:hlink>
          <a:srgbClr val="77AF00"/>
        </a:hlink>
        <a:folHlink>
          <a:srgbClr val="D95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AA-UiB-Institusjonell-mal-rev03</Template>
  <TotalTime>2377</TotalTime>
  <Words>2053</Words>
  <Application>Microsoft Office PowerPoint</Application>
  <PresentationFormat>On-screen Show (4:3)</PresentationFormat>
  <Paragraphs>283</Paragraphs>
  <Slides>44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AA-UiB-Institusjonell-mal-rev03</vt:lpstr>
      <vt:lpstr>Radiation Testing of RCU2 Components</vt:lpstr>
      <vt:lpstr>Introduction</vt:lpstr>
      <vt:lpstr>Introduction</vt:lpstr>
      <vt:lpstr>Introduction</vt:lpstr>
      <vt:lpstr>Introduction</vt:lpstr>
      <vt:lpstr>How to test for radiation tolerance</vt:lpstr>
      <vt:lpstr>The preparation process</vt:lpstr>
      <vt:lpstr>A PCB example</vt:lpstr>
      <vt:lpstr>Slide 9</vt:lpstr>
      <vt:lpstr>Radiation test setup OCL</vt:lpstr>
      <vt:lpstr>Calibration procedure</vt:lpstr>
      <vt:lpstr>Slide 12</vt:lpstr>
      <vt:lpstr>Radiation test procedure</vt:lpstr>
      <vt:lpstr>Radiation testing TSL</vt:lpstr>
      <vt:lpstr>Radiation results</vt:lpstr>
      <vt:lpstr>TPS51200 – Power regulator</vt:lpstr>
      <vt:lpstr>MIC69302U – Power regulator</vt:lpstr>
      <vt:lpstr>SN74AVCB164245 – Bus transceiver</vt:lpstr>
      <vt:lpstr>SN74AVC2T245 – Bus Transceiver</vt:lpstr>
      <vt:lpstr>QS3VH257 – Multiplexer/demultiplexer</vt:lpstr>
      <vt:lpstr>SY89831 – 1 to 4 fan-out buffer</vt:lpstr>
      <vt:lpstr>ADN2814 – Limiting amplifier</vt:lpstr>
      <vt:lpstr>MAX3748 – Limiting amplifier</vt:lpstr>
      <vt:lpstr>INA210 – Current shunt monitor</vt:lpstr>
      <vt:lpstr>TLV3011 - Comparator</vt:lpstr>
      <vt:lpstr>SmartFusion2 radiation test</vt:lpstr>
      <vt:lpstr>SRAM test</vt:lpstr>
      <vt:lpstr>Logic element</vt:lpstr>
      <vt:lpstr>PLL and SEL</vt:lpstr>
      <vt:lpstr>Test results from OCL – SRAM run1</vt:lpstr>
      <vt:lpstr>Test results from OCL – SRAM run2</vt:lpstr>
      <vt:lpstr>Test results from OCL – Logic element (only run2)</vt:lpstr>
      <vt:lpstr>Test results from OCL – SEL</vt:lpstr>
      <vt:lpstr>Test results from OCL – PLL</vt:lpstr>
      <vt:lpstr>Radiation tests at TSL – 170 MeV proton beam</vt:lpstr>
      <vt:lpstr>Radiation tests at TSL – SRAM test 1</vt:lpstr>
      <vt:lpstr>Radiation tests at TSL – SRAM test 2</vt:lpstr>
      <vt:lpstr>Radiation tests at TSL – Logic element </vt:lpstr>
      <vt:lpstr>Radiation tests at TSL – PLL</vt:lpstr>
      <vt:lpstr>Radiation tests at TSL – SEL</vt:lpstr>
      <vt:lpstr>Programming limit test</vt:lpstr>
      <vt:lpstr>Other tests at TSL</vt:lpstr>
      <vt:lpstr>Summary and Conclution</vt:lpstr>
      <vt:lpstr>Slide 44</vt:lpstr>
    </vt:vector>
  </TitlesOfParts>
  <Company>UiB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Helge Grønhaug</dc:creator>
  <cp:lastModifiedBy>Inge Nikolai</cp:lastModifiedBy>
  <cp:revision>208</cp:revision>
  <cp:lastPrinted>2011-05-25T10:31:26Z</cp:lastPrinted>
  <dcterms:created xsi:type="dcterms:W3CDTF">2011-05-20T06:21:58Z</dcterms:created>
  <dcterms:modified xsi:type="dcterms:W3CDTF">2014-06-12T17:06:36Z</dcterms:modified>
</cp:coreProperties>
</file>